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4"/>
  </p:sldMasterIdLst>
  <p:notesMasterIdLst>
    <p:notesMasterId r:id="rId8"/>
  </p:notesMasterIdLst>
  <p:handoutMasterIdLst>
    <p:handoutMasterId r:id="rId9"/>
  </p:handoutMasterIdLst>
  <p:sldIdLst>
    <p:sldId id="453" r:id="rId5"/>
    <p:sldId id="490" r:id="rId6"/>
    <p:sldId id="497" r:id="rId7"/>
  </p:sldIdLst>
  <p:sldSz cx="12192000" cy="6858000"/>
  <p:notesSz cx="9312275" cy="7026275"/>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userDrawn="1">
          <p15:clr>
            <a:srgbClr val="A4A3A4"/>
          </p15:clr>
        </p15:guide>
      </p15:sldGuideLst>
    </p:ext>
    <p:ext uri="{2D200454-40CA-4A62-9FC3-DE9A4176ACB9}">
      <p15:notesGuideLst xmlns:p15="http://schemas.microsoft.com/office/powerpoint/2012/main">
        <p15:guide id="1" orient="horz" pos="2213" userDrawn="1">
          <p15:clr>
            <a:srgbClr val="A4A3A4"/>
          </p15:clr>
        </p15:guide>
        <p15:guide id="2" pos="293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FFFFCC"/>
    <a:srgbClr val="FFFF99"/>
    <a:srgbClr val="B6DF89"/>
    <a:srgbClr val="C9E7A7"/>
    <a:srgbClr val="CCFFCC"/>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68" autoAdjust="0"/>
    <p:restoredTop sz="81092" autoAdjust="0"/>
  </p:normalViewPr>
  <p:slideViewPr>
    <p:cSldViewPr>
      <p:cViewPr varScale="1">
        <p:scale>
          <a:sx n="72" d="100"/>
          <a:sy n="72" d="100"/>
        </p:scale>
        <p:origin x="72" y="132"/>
      </p:cViewPr>
      <p:guideLst>
        <p:guide orient="horz"/>
        <p:guide/>
      </p:guideLst>
    </p:cSldViewPr>
  </p:slideViewPr>
  <p:notesTextViewPr>
    <p:cViewPr>
      <p:scale>
        <a:sx n="66" d="100"/>
        <a:sy n="66" d="100"/>
      </p:scale>
      <p:origin x="0" y="0"/>
    </p:cViewPr>
  </p:notesTextViewPr>
  <p:sorterViewPr>
    <p:cViewPr>
      <p:scale>
        <a:sx n="150" d="100"/>
        <a:sy n="150" d="100"/>
      </p:scale>
      <p:origin x="0" y="-3342"/>
    </p:cViewPr>
  </p:sorterViewPr>
  <p:notesViewPr>
    <p:cSldViewPr showGuides="1">
      <p:cViewPr varScale="1">
        <p:scale>
          <a:sx n="85" d="100"/>
          <a:sy n="85" d="100"/>
        </p:scale>
        <p:origin x="3846" y="108"/>
      </p:cViewPr>
      <p:guideLst>
        <p:guide orient="horz" pos="2213"/>
        <p:guide pos="293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35459" cy="352152"/>
          </a:xfrm>
          <a:prstGeom prst="rect">
            <a:avLst/>
          </a:prstGeom>
        </p:spPr>
        <p:txBody>
          <a:bodyPr vert="horz" lIns="91429" tIns="45714" rIns="91429" bIns="45714" rtlCol="0"/>
          <a:lstStyle>
            <a:lvl1pPr algn="l">
              <a:defRPr sz="1200"/>
            </a:lvl1pPr>
          </a:lstStyle>
          <a:p>
            <a:endParaRPr lang="en-US"/>
          </a:p>
        </p:txBody>
      </p:sp>
      <p:sp>
        <p:nvSpPr>
          <p:cNvPr id="3" name="Date Placeholder 2"/>
          <p:cNvSpPr>
            <a:spLocks noGrp="1"/>
          </p:cNvSpPr>
          <p:nvPr>
            <p:ph type="dt" sz="quarter" idx="1"/>
          </p:nvPr>
        </p:nvSpPr>
        <p:spPr>
          <a:xfrm>
            <a:off x="5274714" y="0"/>
            <a:ext cx="4035459" cy="352152"/>
          </a:xfrm>
          <a:prstGeom prst="rect">
            <a:avLst/>
          </a:prstGeom>
        </p:spPr>
        <p:txBody>
          <a:bodyPr vert="horz" lIns="91429" tIns="45714" rIns="91429" bIns="45714" rtlCol="0"/>
          <a:lstStyle>
            <a:lvl1pPr algn="r">
              <a:defRPr sz="1200"/>
            </a:lvl1pPr>
          </a:lstStyle>
          <a:p>
            <a:fld id="{F0C5CCFE-7D12-4ACD-BFF5-17CFA07F0CD4}" type="datetimeFigureOut">
              <a:rPr lang="en-US" smtClean="0"/>
              <a:t>3/20/2018</a:t>
            </a:fld>
            <a:endParaRPr lang="en-US"/>
          </a:p>
        </p:txBody>
      </p:sp>
      <p:sp>
        <p:nvSpPr>
          <p:cNvPr id="4" name="Footer Placeholder 3"/>
          <p:cNvSpPr>
            <a:spLocks noGrp="1"/>
          </p:cNvSpPr>
          <p:nvPr>
            <p:ph type="ftr" sz="quarter" idx="2"/>
          </p:nvPr>
        </p:nvSpPr>
        <p:spPr>
          <a:xfrm>
            <a:off x="2" y="6674124"/>
            <a:ext cx="4035459" cy="352152"/>
          </a:xfrm>
          <a:prstGeom prst="rect">
            <a:avLst/>
          </a:prstGeom>
        </p:spPr>
        <p:txBody>
          <a:bodyPr vert="horz" lIns="91429" tIns="45714" rIns="91429"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5274714" y="6674124"/>
            <a:ext cx="4035459" cy="352152"/>
          </a:xfrm>
          <a:prstGeom prst="rect">
            <a:avLst/>
          </a:prstGeom>
        </p:spPr>
        <p:txBody>
          <a:bodyPr vert="horz" lIns="91429" tIns="45714" rIns="91429" bIns="45714" rtlCol="0" anchor="b"/>
          <a:lstStyle>
            <a:lvl1pPr algn="r">
              <a:defRPr sz="1200"/>
            </a:lvl1pPr>
          </a:lstStyle>
          <a:p>
            <a:fld id="{D9400998-DF67-4E5E-9DFB-F62C2976E312}" type="slidenum">
              <a:rPr lang="en-US" smtClean="0"/>
              <a:t>‹#›</a:t>
            </a:fld>
            <a:endParaRPr lang="en-US"/>
          </a:p>
        </p:txBody>
      </p:sp>
    </p:spTree>
    <p:extLst>
      <p:ext uri="{BB962C8B-B14F-4D97-AF65-F5344CB8AC3E}">
        <p14:creationId xmlns:p14="http://schemas.microsoft.com/office/powerpoint/2010/main" val="1682044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5320" cy="351314"/>
          </a:xfrm>
          <a:prstGeom prst="rect">
            <a:avLst/>
          </a:prstGeom>
        </p:spPr>
        <p:txBody>
          <a:bodyPr vert="horz" lIns="93337" tIns="46668" rIns="93337" bIns="46668" rtlCol="0"/>
          <a:lstStyle>
            <a:lvl1pPr algn="l">
              <a:defRPr sz="1200"/>
            </a:lvl1pPr>
          </a:lstStyle>
          <a:p>
            <a:endParaRPr lang="en-US"/>
          </a:p>
        </p:txBody>
      </p:sp>
      <p:sp>
        <p:nvSpPr>
          <p:cNvPr id="3" name="Date Placeholder 2"/>
          <p:cNvSpPr>
            <a:spLocks noGrp="1"/>
          </p:cNvSpPr>
          <p:nvPr>
            <p:ph type="dt" idx="1"/>
          </p:nvPr>
        </p:nvSpPr>
        <p:spPr>
          <a:xfrm>
            <a:off x="5274802" y="0"/>
            <a:ext cx="4035320" cy="351314"/>
          </a:xfrm>
          <a:prstGeom prst="rect">
            <a:avLst/>
          </a:prstGeom>
        </p:spPr>
        <p:txBody>
          <a:bodyPr vert="horz" lIns="93337" tIns="46668" rIns="93337" bIns="46668" rtlCol="0"/>
          <a:lstStyle>
            <a:lvl1pPr algn="r">
              <a:defRPr sz="1200"/>
            </a:lvl1pPr>
          </a:lstStyle>
          <a:p>
            <a:fld id="{105E6BAB-8744-4B53-8E0B-C475E1DB8DE4}" type="datetimeFigureOut">
              <a:rPr lang="en-US" smtClean="0"/>
              <a:t>3/20/2018</a:t>
            </a:fld>
            <a:endParaRPr lang="en-US"/>
          </a:p>
        </p:txBody>
      </p:sp>
      <p:sp>
        <p:nvSpPr>
          <p:cNvPr id="4" name="Slide Image Placeholder 3"/>
          <p:cNvSpPr>
            <a:spLocks noGrp="1" noRot="1" noChangeAspect="1"/>
          </p:cNvSpPr>
          <p:nvPr>
            <p:ph type="sldImg" idx="2"/>
          </p:nvPr>
        </p:nvSpPr>
        <p:spPr>
          <a:xfrm>
            <a:off x="2314575" y="527050"/>
            <a:ext cx="4683125" cy="2635250"/>
          </a:xfrm>
          <a:prstGeom prst="rect">
            <a:avLst/>
          </a:prstGeom>
          <a:noFill/>
          <a:ln w="12700">
            <a:solidFill>
              <a:prstClr val="black"/>
            </a:solidFill>
          </a:ln>
        </p:spPr>
        <p:txBody>
          <a:bodyPr vert="horz" lIns="93337" tIns="46668" rIns="93337" bIns="46668" rtlCol="0" anchor="ctr"/>
          <a:lstStyle/>
          <a:p>
            <a:endParaRPr lang="en-US"/>
          </a:p>
        </p:txBody>
      </p:sp>
      <p:sp>
        <p:nvSpPr>
          <p:cNvPr id="5" name="Notes Placeholder 4"/>
          <p:cNvSpPr>
            <a:spLocks noGrp="1"/>
          </p:cNvSpPr>
          <p:nvPr>
            <p:ph type="body" sz="quarter" idx="3"/>
          </p:nvPr>
        </p:nvSpPr>
        <p:spPr>
          <a:xfrm>
            <a:off x="931228" y="3337482"/>
            <a:ext cx="7449820" cy="3161824"/>
          </a:xfrm>
          <a:prstGeom prst="rect">
            <a:avLst/>
          </a:prstGeom>
        </p:spPr>
        <p:txBody>
          <a:bodyPr vert="horz" lIns="93337" tIns="46668" rIns="93337" bIns="466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73742"/>
            <a:ext cx="4035320" cy="351314"/>
          </a:xfrm>
          <a:prstGeom prst="rect">
            <a:avLst/>
          </a:prstGeom>
        </p:spPr>
        <p:txBody>
          <a:bodyPr vert="horz" lIns="93337" tIns="46668" rIns="93337" bIns="46668" rtlCol="0" anchor="b"/>
          <a:lstStyle>
            <a:lvl1pPr algn="l">
              <a:defRPr sz="1200"/>
            </a:lvl1pPr>
          </a:lstStyle>
          <a:p>
            <a:endParaRPr lang="en-US"/>
          </a:p>
        </p:txBody>
      </p:sp>
      <p:sp>
        <p:nvSpPr>
          <p:cNvPr id="7" name="Slide Number Placeholder 6"/>
          <p:cNvSpPr>
            <a:spLocks noGrp="1"/>
          </p:cNvSpPr>
          <p:nvPr>
            <p:ph type="sldNum" sz="quarter" idx="5"/>
          </p:nvPr>
        </p:nvSpPr>
        <p:spPr>
          <a:xfrm>
            <a:off x="5274802" y="6673742"/>
            <a:ext cx="4035320" cy="351314"/>
          </a:xfrm>
          <a:prstGeom prst="rect">
            <a:avLst/>
          </a:prstGeom>
        </p:spPr>
        <p:txBody>
          <a:bodyPr vert="horz" lIns="93337" tIns="46668" rIns="93337" bIns="46668" rtlCol="0" anchor="b"/>
          <a:lstStyle>
            <a:lvl1pPr algn="r">
              <a:defRPr sz="1200"/>
            </a:lvl1pPr>
          </a:lstStyle>
          <a:p>
            <a:fld id="{40E6E642-1DA3-4499-AEF3-3A31424EEC74}" type="slidenum">
              <a:rPr lang="en-US" smtClean="0"/>
              <a:t>‹#›</a:t>
            </a:fld>
            <a:endParaRPr lang="en-US"/>
          </a:p>
        </p:txBody>
      </p:sp>
    </p:spTree>
    <p:extLst>
      <p:ext uri="{BB962C8B-B14F-4D97-AF65-F5344CB8AC3E}">
        <p14:creationId xmlns:p14="http://schemas.microsoft.com/office/powerpoint/2010/main" val="257376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E6E642-1DA3-4499-AEF3-3A31424EEC74}" type="slidenum">
              <a:rPr lang="en-US" smtClean="0"/>
              <a:t>3</a:t>
            </a:fld>
            <a:endParaRPr lang="en-US"/>
          </a:p>
        </p:txBody>
      </p:sp>
    </p:spTree>
    <p:extLst>
      <p:ext uri="{BB962C8B-B14F-4D97-AF65-F5344CB8AC3E}">
        <p14:creationId xmlns:p14="http://schemas.microsoft.com/office/powerpoint/2010/main" val="42818889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youtube.com/mitrecorp" TargetMode="External"/><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hyperlink" Target="http://www.mitre.org/" TargetMode="External"/><Relationship Id="rId2" Type="http://schemas.openxmlformats.org/officeDocument/2006/relationships/hyperlink" Target="http://twitter.com/MITREcorp" TargetMode="External"/><Relationship Id="rId1" Type="http://schemas.openxmlformats.org/officeDocument/2006/relationships/slideMaster" Target="../slideMasters/slideMaster1.xml"/><Relationship Id="rId6" Type="http://schemas.openxmlformats.org/officeDocument/2006/relationships/hyperlink" Target="http://www.linkedin.com/company/mitre" TargetMode="External"/><Relationship Id="rId11" Type="http://schemas.openxmlformats.org/officeDocument/2006/relationships/image" Target="../media/image6.png"/><Relationship Id="rId5" Type="http://schemas.openxmlformats.org/officeDocument/2006/relationships/image" Target="../media/image3.jpeg"/><Relationship Id="rId10" Type="http://schemas.openxmlformats.org/officeDocument/2006/relationships/hyperlink" Target="https://plus.google.com/+MitreOrgFFRDCs/posts" TargetMode="External"/><Relationship Id="rId4" Type="http://schemas.openxmlformats.org/officeDocument/2006/relationships/hyperlink" Target="http://www.facebook.com/MITREcorp" TargetMode="External"/><Relationship Id="rId9"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7" name="Text Box 34"/>
          <p:cNvSpPr txBox="1">
            <a:spLocks noChangeArrowheads="1"/>
          </p:cNvSpPr>
          <p:nvPr/>
        </p:nvSpPr>
        <p:spPr bwMode="auto">
          <a:xfrm>
            <a:off x="9267807" y="6533104"/>
            <a:ext cx="2552301" cy="215444"/>
          </a:xfrm>
          <a:prstGeom prst="rect">
            <a:avLst/>
          </a:prstGeom>
          <a:noFill/>
          <a:ln w="9525">
            <a:noFill/>
            <a:miter lim="800000"/>
            <a:headEnd/>
            <a:tailEnd/>
          </a:ln>
          <a:effectLst/>
        </p:spPr>
        <p:txBody>
          <a:bodyPr wrap="none">
            <a:spAutoFit/>
          </a:bodyPr>
          <a:lstStyle/>
          <a:p>
            <a:pPr algn="r">
              <a:lnSpc>
                <a:spcPct val="100000"/>
              </a:lnSpc>
              <a:spcAft>
                <a:spcPct val="0"/>
              </a:spcAft>
              <a:buClrTx/>
            </a:pPr>
            <a:r>
              <a:rPr lang="en-US" altLang="en-US" sz="800" b="0" dirty="0">
                <a:solidFill>
                  <a:schemeClr val="tx1">
                    <a:lumMod val="50000"/>
                    <a:lumOff val="50000"/>
                  </a:schemeClr>
                </a:solidFill>
                <a:latin typeface="Arial" pitchFamily="34" charset="0"/>
                <a:cs typeface="Arial" pitchFamily="34" charset="0"/>
              </a:rPr>
              <a:t>© 2017</a:t>
            </a:r>
            <a:r>
              <a:rPr lang="en-US" altLang="en-US" sz="800" b="0" baseline="0" dirty="0">
                <a:solidFill>
                  <a:schemeClr val="tx1">
                    <a:lumMod val="50000"/>
                    <a:lumOff val="50000"/>
                  </a:schemeClr>
                </a:solidFill>
                <a:latin typeface="Arial" pitchFamily="34" charset="0"/>
                <a:cs typeface="Arial" pitchFamily="34" charset="0"/>
              </a:rPr>
              <a:t> </a:t>
            </a:r>
            <a:r>
              <a:rPr lang="en-US" altLang="en-US" sz="800" b="0" dirty="0">
                <a:solidFill>
                  <a:schemeClr val="tx1">
                    <a:lumMod val="50000"/>
                    <a:lumOff val="50000"/>
                  </a:schemeClr>
                </a:solidFill>
                <a:latin typeface="Arial" pitchFamily="34" charset="0"/>
                <a:cs typeface="Arial" pitchFamily="34" charset="0"/>
              </a:rPr>
              <a:t>The MITRE Corporation. All rights reserved.</a:t>
            </a:r>
          </a:p>
        </p:txBody>
      </p:sp>
      <p:sp>
        <p:nvSpPr>
          <p:cNvPr id="9" name="Rectangle 9"/>
          <p:cNvSpPr>
            <a:spLocks noGrp="1" noChangeArrowheads="1"/>
          </p:cNvSpPr>
          <p:nvPr>
            <p:ph type="ctrTitle" sz="quarter" hasCustomPrompt="1"/>
          </p:nvPr>
        </p:nvSpPr>
        <p:spPr>
          <a:xfrm>
            <a:off x="1009528" y="368932"/>
            <a:ext cx="9662160" cy="1981200"/>
          </a:xfrm>
        </p:spPr>
        <p:txBody>
          <a:bodyPr anchor="b" anchorCtr="0">
            <a:normAutofit/>
          </a:bodyPr>
          <a:lstStyle>
            <a:lvl1pPr algn="l">
              <a:lnSpc>
                <a:spcPts val="4400"/>
              </a:lnSpc>
              <a:defRPr sz="4000" b="1">
                <a:solidFill>
                  <a:schemeClr val="tx2"/>
                </a:solidFill>
                <a:latin typeface="Arial" pitchFamily="34" charset="0"/>
                <a:cs typeface="Arial" pitchFamily="34" charset="0"/>
              </a:defRPr>
            </a:lvl1pPr>
          </a:lstStyle>
          <a:p>
            <a:r>
              <a:rPr lang="en-US" dirty="0"/>
              <a:t>Title here</a:t>
            </a:r>
          </a:p>
        </p:txBody>
      </p:sp>
      <p:sp>
        <p:nvSpPr>
          <p:cNvPr id="10" name="Text Box 27"/>
          <p:cNvSpPr txBox="1">
            <a:spLocks noChangeArrowheads="1"/>
          </p:cNvSpPr>
          <p:nvPr/>
        </p:nvSpPr>
        <p:spPr bwMode="auto">
          <a:xfrm>
            <a:off x="987360" y="6507842"/>
            <a:ext cx="2641600" cy="425758"/>
          </a:xfrm>
          <a:prstGeom prst="rect">
            <a:avLst/>
          </a:prstGeom>
          <a:noFill/>
          <a:ln w="9525">
            <a:noFill/>
            <a:miter lim="800000"/>
            <a:headEnd/>
            <a:tailEnd/>
          </a:ln>
          <a:effectLst/>
        </p:spPr>
        <p:txBody>
          <a:bodyPr>
            <a:spAutoFit/>
          </a:bodyPr>
          <a:lstStyle/>
          <a:p>
            <a:pPr algn="l" defTabSz="914377">
              <a:lnSpc>
                <a:spcPts val="1300"/>
              </a:lnSpc>
              <a:spcAft>
                <a:spcPct val="0"/>
              </a:spcAft>
            </a:pPr>
            <a:r>
              <a:rPr lang="en-US" sz="800" b="0" dirty="0">
                <a:solidFill>
                  <a:schemeClr val="tx1">
                    <a:lumMod val="50000"/>
                    <a:lumOff val="50000"/>
                  </a:schemeClr>
                </a:solidFill>
                <a:latin typeface="Arial" pitchFamily="34" charset="0"/>
              </a:rPr>
              <a:t>For internal </a:t>
            </a:r>
            <a:r>
              <a:rPr lang="en-US" sz="800" b="0" dirty="0">
                <a:solidFill>
                  <a:schemeClr val="tx1">
                    <a:lumMod val="50000"/>
                    <a:lumOff val="50000"/>
                  </a:schemeClr>
                </a:solidFill>
                <a:latin typeface="Arial" pitchFamily="34" charset="0"/>
                <a:cs typeface="Arial" pitchFamily="34" charset="0"/>
              </a:rPr>
              <a:t>MITRE</a:t>
            </a:r>
            <a:r>
              <a:rPr lang="en-US" sz="800" b="0" dirty="0">
                <a:solidFill>
                  <a:schemeClr val="tx1">
                    <a:lumMod val="50000"/>
                    <a:lumOff val="50000"/>
                  </a:schemeClr>
                </a:solidFill>
                <a:latin typeface="Arial" pitchFamily="34" charset="0"/>
              </a:rPr>
              <a:t> use</a:t>
            </a:r>
            <a:br>
              <a:rPr lang="en-US" sz="800" b="0" dirty="0">
                <a:solidFill>
                  <a:schemeClr val="tx1">
                    <a:lumMod val="50000"/>
                    <a:lumOff val="50000"/>
                  </a:schemeClr>
                </a:solidFill>
                <a:latin typeface="Arial" pitchFamily="34" charset="0"/>
              </a:rPr>
            </a:br>
            <a:endParaRPr lang="en-US" sz="800" b="0" dirty="0">
              <a:solidFill>
                <a:schemeClr val="tx1">
                  <a:lumMod val="50000"/>
                  <a:lumOff val="50000"/>
                </a:schemeClr>
              </a:solidFill>
              <a:latin typeface="Arial" pitchFamily="34" charset="0"/>
            </a:endParaRPr>
          </a:p>
        </p:txBody>
      </p:sp>
      <p:cxnSp>
        <p:nvCxnSpPr>
          <p:cNvPr id="15" name="Straight Connector 14"/>
          <p:cNvCxnSpPr/>
          <p:nvPr/>
        </p:nvCxnSpPr>
        <p:spPr bwMode="auto">
          <a:xfrm>
            <a:off x="1098208" y="2448468"/>
            <a:ext cx="10593057" cy="0"/>
          </a:xfrm>
          <a:prstGeom prst="line">
            <a:avLst/>
          </a:prstGeom>
          <a:solidFill>
            <a:srgbClr val="FFCC99"/>
          </a:solidFill>
          <a:ln w="12700" cap="flat" cmpd="sng" algn="ctr">
            <a:solidFill>
              <a:srgbClr val="C1CD23"/>
            </a:solidFill>
            <a:prstDash val="solid"/>
            <a:round/>
            <a:headEnd type="none" w="med" len="med"/>
            <a:tailEnd type="none" w="med" len="med"/>
          </a:ln>
          <a:effectLst/>
        </p:spPr>
      </p:cxnSp>
      <p:cxnSp>
        <p:nvCxnSpPr>
          <p:cNvPr id="16" name="Straight Connector 15"/>
          <p:cNvCxnSpPr/>
          <p:nvPr/>
        </p:nvCxnSpPr>
        <p:spPr bwMode="auto">
          <a:xfrm>
            <a:off x="1098208" y="6534227"/>
            <a:ext cx="10593057" cy="0"/>
          </a:xfrm>
          <a:prstGeom prst="line">
            <a:avLst/>
          </a:prstGeom>
          <a:solidFill>
            <a:srgbClr val="FFCC99"/>
          </a:solidFill>
          <a:ln w="12700" cap="flat" cmpd="sng" algn="ctr">
            <a:solidFill>
              <a:srgbClr val="C1CD23"/>
            </a:solidFill>
            <a:prstDash val="solid"/>
            <a:round/>
            <a:headEnd type="none" w="med" len="med"/>
            <a:tailEnd type="none" w="med" len="med"/>
          </a:ln>
          <a:effectLst/>
        </p:spPr>
      </p:cxn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2848" y="6276196"/>
            <a:ext cx="670505" cy="243820"/>
          </a:xfrm>
          <a:prstGeom prst="rect">
            <a:avLst/>
          </a:prstGeom>
        </p:spPr>
      </p:pic>
      <p:sp>
        <p:nvSpPr>
          <p:cNvPr id="18" name="Rectangle 17"/>
          <p:cNvSpPr/>
          <p:nvPr/>
        </p:nvSpPr>
        <p:spPr bwMode="auto">
          <a:xfrm>
            <a:off x="0" y="0"/>
            <a:ext cx="407324" cy="2398143"/>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19" name="Rectangle 18"/>
          <p:cNvSpPr/>
          <p:nvPr/>
        </p:nvSpPr>
        <p:spPr bwMode="auto">
          <a:xfrm>
            <a:off x="0" y="2510287"/>
            <a:ext cx="407324" cy="4347713"/>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2"/>
              </a:solidFill>
              <a:effectLst/>
              <a:latin typeface="Arial" charset="0"/>
            </a:endParaRPr>
          </a:p>
        </p:txBody>
      </p:sp>
      <p:sp>
        <p:nvSpPr>
          <p:cNvPr id="20" name="Text Box 27"/>
          <p:cNvSpPr txBox="1">
            <a:spLocks noChangeArrowheads="1"/>
          </p:cNvSpPr>
          <p:nvPr/>
        </p:nvSpPr>
        <p:spPr bwMode="auto">
          <a:xfrm>
            <a:off x="987360" y="6507842"/>
            <a:ext cx="2641600" cy="425758"/>
          </a:xfrm>
          <a:prstGeom prst="rect">
            <a:avLst/>
          </a:prstGeom>
          <a:noFill/>
          <a:ln w="9525">
            <a:noFill/>
            <a:miter lim="800000"/>
            <a:headEnd/>
            <a:tailEnd/>
          </a:ln>
          <a:effectLst/>
        </p:spPr>
        <p:txBody>
          <a:bodyPr>
            <a:spAutoFit/>
          </a:bodyPr>
          <a:lstStyle/>
          <a:p>
            <a:pPr algn="l" defTabSz="914377">
              <a:lnSpc>
                <a:spcPts val="1300"/>
              </a:lnSpc>
              <a:spcAft>
                <a:spcPct val="0"/>
              </a:spcAft>
            </a:pPr>
            <a:r>
              <a:rPr lang="en-US" sz="800" b="0" dirty="0">
                <a:solidFill>
                  <a:schemeClr val="tx1">
                    <a:lumMod val="50000"/>
                    <a:lumOff val="50000"/>
                  </a:schemeClr>
                </a:solidFill>
                <a:latin typeface="Arial" pitchFamily="34" charset="0"/>
              </a:rPr>
              <a:t>For internal </a:t>
            </a:r>
            <a:r>
              <a:rPr lang="en-US" sz="800" b="0" dirty="0">
                <a:solidFill>
                  <a:schemeClr val="tx1">
                    <a:lumMod val="50000"/>
                    <a:lumOff val="50000"/>
                  </a:schemeClr>
                </a:solidFill>
                <a:latin typeface="Arial" pitchFamily="34" charset="0"/>
                <a:cs typeface="Arial" pitchFamily="34" charset="0"/>
              </a:rPr>
              <a:t>MITRE</a:t>
            </a:r>
            <a:r>
              <a:rPr lang="en-US" sz="800" b="0" dirty="0">
                <a:solidFill>
                  <a:schemeClr val="tx1">
                    <a:lumMod val="50000"/>
                    <a:lumOff val="50000"/>
                  </a:schemeClr>
                </a:solidFill>
                <a:latin typeface="Arial" pitchFamily="34" charset="0"/>
              </a:rPr>
              <a:t> use</a:t>
            </a:r>
            <a:br>
              <a:rPr lang="en-US" sz="800" b="0" dirty="0">
                <a:solidFill>
                  <a:schemeClr val="tx1">
                    <a:lumMod val="50000"/>
                    <a:lumOff val="50000"/>
                  </a:schemeClr>
                </a:solidFill>
                <a:latin typeface="Arial" pitchFamily="34" charset="0"/>
              </a:rPr>
            </a:br>
            <a:endParaRPr lang="en-US" sz="800" b="0" dirty="0">
              <a:solidFill>
                <a:schemeClr val="tx1">
                  <a:lumMod val="50000"/>
                  <a:lumOff val="50000"/>
                </a:schemeClr>
              </a:solidFill>
              <a:latin typeface="Arial" pitchFamily="34" charset="0"/>
            </a:endParaRPr>
          </a:p>
        </p:txBody>
      </p:sp>
      <p:cxnSp>
        <p:nvCxnSpPr>
          <p:cNvPr id="21" name="Straight Connector 20"/>
          <p:cNvCxnSpPr/>
          <p:nvPr/>
        </p:nvCxnSpPr>
        <p:spPr bwMode="auto">
          <a:xfrm>
            <a:off x="1098208" y="2448468"/>
            <a:ext cx="10593057" cy="0"/>
          </a:xfrm>
          <a:prstGeom prst="line">
            <a:avLst/>
          </a:prstGeom>
          <a:solidFill>
            <a:srgbClr val="FFCC99"/>
          </a:solidFill>
          <a:ln w="12700" cap="flat" cmpd="sng" algn="ctr">
            <a:solidFill>
              <a:srgbClr val="C1CD23"/>
            </a:solidFill>
            <a:prstDash val="solid"/>
            <a:round/>
            <a:headEnd type="none" w="med" len="med"/>
            <a:tailEnd type="none" w="med" len="med"/>
          </a:ln>
          <a:effectLst/>
        </p:spPr>
      </p:cxnSp>
      <p:cxnSp>
        <p:nvCxnSpPr>
          <p:cNvPr id="22" name="Straight Connector 21"/>
          <p:cNvCxnSpPr/>
          <p:nvPr/>
        </p:nvCxnSpPr>
        <p:spPr bwMode="auto">
          <a:xfrm>
            <a:off x="1098208" y="6534227"/>
            <a:ext cx="10593057" cy="0"/>
          </a:xfrm>
          <a:prstGeom prst="line">
            <a:avLst/>
          </a:prstGeom>
          <a:solidFill>
            <a:srgbClr val="FFCC99"/>
          </a:solidFill>
          <a:ln w="12700" cap="flat" cmpd="sng" algn="ctr">
            <a:solidFill>
              <a:srgbClr val="C1CD23"/>
            </a:solidFill>
            <a:prstDash val="solid"/>
            <a:round/>
            <a:headEnd type="none" w="med" len="med"/>
            <a:tailEnd type="none" w="med" len="med"/>
          </a:ln>
          <a:effectLst/>
        </p:spPr>
      </p:cxn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2848" y="6276196"/>
            <a:ext cx="670505" cy="243820"/>
          </a:xfrm>
          <a:prstGeom prst="rect">
            <a:avLst/>
          </a:prstGeom>
        </p:spPr>
      </p:pic>
      <p:sp>
        <p:nvSpPr>
          <p:cNvPr id="24" name="Rectangle 23"/>
          <p:cNvSpPr/>
          <p:nvPr/>
        </p:nvSpPr>
        <p:spPr bwMode="auto">
          <a:xfrm>
            <a:off x="0" y="0"/>
            <a:ext cx="407324" cy="2398143"/>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25" name="Rectangle 24"/>
          <p:cNvSpPr/>
          <p:nvPr/>
        </p:nvSpPr>
        <p:spPr bwMode="auto">
          <a:xfrm>
            <a:off x="0" y="2510287"/>
            <a:ext cx="407324" cy="4347713"/>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2"/>
              </a:solidFill>
              <a:effectLst/>
              <a:latin typeface="Arial" charset="0"/>
            </a:endParaRPr>
          </a:p>
        </p:txBody>
      </p:sp>
      <p:sp>
        <p:nvSpPr>
          <p:cNvPr id="26" name="Subtitle 1"/>
          <p:cNvSpPr>
            <a:spLocks noGrp="1"/>
          </p:cNvSpPr>
          <p:nvPr>
            <p:ph type="subTitle" idx="1" hasCustomPrompt="1"/>
          </p:nvPr>
        </p:nvSpPr>
        <p:spPr>
          <a:xfrm>
            <a:off x="1044164" y="2568943"/>
            <a:ext cx="7655345" cy="389923"/>
          </a:xfrm>
        </p:spPr>
        <p:txBody>
          <a:bodyPr/>
          <a:lstStyle>
            <a:lvl1pPr marL="0" indent="0">
              <a:buNone/>
              <a:defRPr>
                <a:solidFill>
                  <a:schemeClr val="tx2"/>
                </a:solidFill>
              </a:defRPr>
            </a:lvl1pPr>
          </a:lstStyle>
          <a:p>
            <a:r>
              <a:rPr lang="en-US" dirty="0"/>
              <a:t>Author</a:t>
            </a:r>
          </a:p>
        </p:txBody>
      </p:sp>
    </p:spTree>
    <p:extLst>
      <p:ext uri="{BB962C8B-B14F-4D97-AF65-F5344CB8AC3E}">
        <p14:creationId xmlns:p14="http://schemas.microsoft.com/office/powerpoint/2010/main" val="418075456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12800" y="274640"/>
            <a:ext cx="10972800" cy="868363"/>
          </a:xfrm>
          <a:prstGeom prst="rect">
            <a:avLst/>
          </a:prstGeom>
        </p:spPr>
        <p:txBody>
          <a:bodyPr vert="horz" lIns="91440" tIns="45720" rIns="91440" bIns="45720" rtlCol="0" anchor="ctr" anchorCtr="0">
            <a:normAutofit/>
          </a:bodyPr>
          <a:lstStyle>
            <a:lvl1pPr>
              <a:lnSpc>
                <a:spcPts val="3200"/>
              </a:lnSpc>
              <a:defRPr lang="en-US"/>
            </a:lvl1pPr>
          </a:lstStyle>
          <a:p>
            <a:r>
              <a:rPr lang="en-US"/>
              <a:t>Click to edit Master title style</a:t>
            </a:r>
          </a:p>
        </p:txBody>
      </p:sp>
      <p:sp>
        <p:nvSpPr>
          <p:cNvPr id="8" name="Text Placeholder 2"/>
          <p:cNvSpPr>
            <a:spLocks noGrp="1"/>
          </p:cNvSpPr>
          <p:nvPr>
            <p:ph idx="1"/>
          </p:nvPr>
        </p:nvSpPr>
        <p:spPr>
          <a:xfrm>
            <a:off x="812800" y="1447800"/>
            <a:ext cx="10972800" cy="4962525"/>
          </a:xfrm>
          <a:prstGeom prst="rect">
            <a:avLst/>
          </a:prstGeom>
        </p:spPr>
        <p:txBody>
          <a:bodyPr vert="horz" lIns="91440" tIns="45720" rIns="91440" bIns="45720" rtlCol="0">
            <a:normAutofit/>
          </a:bodyPr>
          <a:lstStyle>
            <a:lvl1pPr>
              <a:spcAft>
                <a:spcPts val="600"/>
              </a:spcAft>
              <a:defRPr lang="en-US" smtClean="0"/>
            </a:lvl1pPr>
            <a:lvl2pPr>
              <a:spcAft>
                <a:spcPts val="600"/>
              </a:spcAft>
              <a:defRPr lang="en-US" smtClean="0"/>
            </a:lvl2pPr>
            <a:lvl3pPr>
              <a:spcAft>
                <a:spcPts val="600"/>
              </a:spcAft>
              <a:defRPr lang="en-US" smtClean="0"/>
            </a:lvl3pPr>
            <a:lvl4pPr marL="1027088" indent="-280981">
              <a:buClr>
                <a:schemeClr val="tx2"/>
              </a:buClr>
              <a:defRPr lang="en-US" smtClean="0"/>
            </a:lvl4pPr>
            <a:lvl5pPr marL="1319180" indent="-228594">
              <a:buClr>
                <a:schemeClr val="tx2"/>
              </a:buClr>
              <a:buSzPct val="60000"/>
              <a:buFont typeface="Wingdings" pitchFamily="2" charset="2"/>
              <a:buChar char="q"/>
              <a:tabLst/>
              <a:defRPr lang="en-US" smtClean="0"/>
            </a:lvl5pPr>
            <a:lvl6pPr marL="1608098" indent="-228594">
              <a:buClr>
                <a:schemeClr val="tx2"/>
              </a:buClr>
              <a:buFont typeface="Helvetica LT Std" pitchFamily="34" charset="0"/>
              <a:buChar char="–"/>
              <a:tabLst/>
              <a:defRPr lang="en-US" smtClean="0"/>
            </a:lvl6pPr>
          </a:lstStyle>
          <a:p>
            <a:pPr lvl="0"/>
            <a:r>
              <a:rPr lang="en-US"/>
              <a:t>Edit Master text styles</a:t>
            </a:r>
          </a:p>
        </p:txBody>
      </p:sp>
    </p:spTree>
    <p:extLst>
      <p:ext uri="{BB962C8B-B14F-4D97-AF65-F5344CB8AC3E}">
        <p14:creationId xmlns:p14="http://schemas.microsoft.com/office/powerpoint/2010/main" val="3593124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Section Header Layout">
    <p:spTree>
      <p:nvGrpSpPr>
        <p:cNvPr id="1" name=""/>
        <p:cNvGrpSpPr/>
        <p:nvPr/>
      </p:nvGrpSpPr>
      <p:grpSpPr>
        <a:xfrm>
          <a:off x="0" y="0"/>
          <a:ext cx="0" cy="0"/>
          <a:chOff x="0" y="0"/>
          <a:chExt cx="0" cy="0"/>
        </a:xfrm>
      </p:grpSpPr>
      <p:grpSp>
        <p:nvGrpSpPr>
          <p:cNvPr id="6" name="Group 5"/>
          <p:cNvGrpSpPr/>
          <p:nvPr/>
        </p:nvGrpSpPr>
        <p:grpSpPr>
          <a:xfrm>
            <a:off x="1" y="0"/>
            <a:ext cx="533399" cy="6858000"/>
            <a:chOff x="1" y="0"/>
            <a:chExt cx="380999" cy="6858000"/>
          </a:xfrm>
        </p:grpSpPr>
        <p:sp>
          <p:nvSpPr>
            <p:cNvPr id="17" name="Rectangle 16"/>
            <p:cNvSpPr/>
            <p:nvPr/>
          </p:nvSpPr>
          <p:spPr bwMode="auto">
            <a:xfrm>
              <a:off x="1" y="0"/>
              <a:ext cx="380999" cy="3276600"/>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8" name="Rectangle 17"/>
            <p:cNvSpPr/>
            <p:nvPr/>
          </p:nvSpPr>
          <p:spPr bwMode="auto">
            <a:xfrm>
              <a:off x="1" y="3505200"/>
              <a:ext cx="380999" cy="33528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2"/>
                </a:solidFill>
                <a:effectLst/>
                <a:latin typeface="Arial" charset="0"/>
              </a:endParaRPr>
            </a:p>
          </p:txBody>
        </p:sp>
      </p:grpSp>
      <p:sp>
        <p:nvSpPr>
          <p:cNvPr id="21" name="Rectangle 9"/>
          <p:cNvSpPr>
            <a:spLocks noGrp="1" noChangeArrowheads="1"/>
          </p:cNvSpPr>
          <p:nvPr>
            <p:ph type="ctrTitle" sz="quarter" hasCustomPrompt="1"/>
          </p:nvPr>
        </p:nvSpPr>
        <p:spPr>
          <a:xfrm>
            <a:off x="685800" y="2523067"/>
            <a:ext cx="10820400" cy="1803399"/>
          </a:xfrm>
        </p:spPr>
        <p:txBody>
          <a:bodyPr anchor="ctr" anchorCtr="0">
            <a:noAutofit/>
          </a:bodyPr>
          <a:lstStyle>
            <a:lvl1pPr algn="ctr">
              <a:lnSpc>
                <a:spcPts val="4400"/>
              </a:lnSpc>
              <a:defRPr sz="4000" b="1">
                <a:solidFill>
                  <a:schemeClr val="tx2"/>
                </a:solidFill>
                <a:latin typeface="Arial" pitchFamily="34" charset="0"/>
                <a:cs typeface="Times New Roman" pitchFamily="18" charset="0"/>
              </a:defRPr>
            </a:lvl1pPr>
          </a:lstStyle>
          <a:p>
            <a:r>
              <a:rPr lang="en-US" dirty="0"/>
              <a:t>Divider Slide – Section Title here</a:t>
            </a:r>
          </a:p>
        </p:txBody>
      </p:sp>
      <p:sp>
        <p:nvSpPr>
          <p:cNvPr id="14" name="TextBox 13"/>
          <p:cNvSpPr txBox="1"/>
          <p:nvPr/>
        </p:nvSpPr>
        <p:spPr>
          <a:xfrm>
            <a:off x="9525000" y="64176"/>
            <a:ext cx="2138947" cy="246221"/>
          </a:xfrm>
          <a:prstGeom prst="rect">
            <a:avLst/>
          </a:prstGeom>
          <a:noFill/>
        </p:spPr>
        <p:txBody>
          <a:bodyPr wrap="square" rtlCol="0">
            <a:spAutoFit/>
          </a:bodyPr>
          <a:lstStyle/>
          <a:p>
            <a:pPr marL="0" marR="0" indent="0" algn="r" defTabSz="914377" rtl="0" eaLnBrk="1" fontAlgn="auto" latinLnBrk="0" hangingPunct="1">
              <a:lnSpc>
                <a:spcPct val="100000"/>
              </a:lnSpc>
              <a:spcBef>
                <a:spcPts val="0"/>
              </a:spcBef>
              <a:spcAft>
                <a:spcPts val="600"/>
              </a:spcAft>
              <a:buClrTx/>
              <a:buSzTx/>
              <a:buFontTx/>
              <a:buNone/>
              <a:tabLst/>
              <a:defRPr/>
            </a:pPr>
            <a:r>
              <a:rPr lang="en-US" sz="1000" dirty="0">
                <a:solidFill>
                  <a:srgbClr val="C1CD23"/>
                </a:solidFill>
                <a:latin typeface="Arial" pitchFamily="34" charset="0"/>
              </a:rPr>
              <a:t>|</a:t>
            </a:r>
            <a:r>
              <a:rPr lang="en-US" sz="1000" dirty="0">
                <a:latin typeface="Arial" pitchFamily="34" charset="0"/>
              </a:rPr>
              <a:t> </a:t>
            </a:r>
            <a:fld id="{295008BC-DA31-4D19-837B-EFA4386B05F5}" type="slidenum">
              <a:rPr lang="en-US" sz="1000" smtClean="0">
                <a:solidFill>
                  <a:schemeClr val="tx1">
                    <a:lumMod val="50000"/>
                    <a:lumOff val="50000"/>
                  </a:schemeClr>
                </a:solidFill>
                <a:latin typeface="Arial" pitchFamily="34" charset="0"/>
              </a:rPr>
              <a:pPr marL="0" marR="0" indent="0" algn="r" defTabSz="914377" rtl="0" eaLnBrk="1" fontAlgn="auto" latinLnBrk="0" hangingPunct="1">
                <a:lnSpc>
                  <a:spcPct val="100000"/>
                </a:lnSpc>
                <a:spcBef>
                  <a:spcPts val="0"/>
                </a:spcBef>
                <a:spcAft>
                  <a:spcPts val="600"/>
                </a:spcAft>
                <a:buClrTx/>
                <a:buSzTx/>
                <a:buFontTx/>
                <a:buNone/>
                <a:tabLst/>
                <a:defRPr/>
              </a:pPr>
              <a:t>‹#›</a:t>
            </a:fld>
            <a:r>
              <a:rPr lang="en-US" sz="1000" dirty="0">
                <a:latin typeface="Arial" pitchFamily="34" charset="0"/>
              </a:rPr>
              <a:t> </a:t>
            </a:r>
            <a:r>
              <a:rPr lang="en-US" sz="1000" dirty="0">
                <a:solidFill>
                  <a:srgbClr val="C1CD23"/>
                </a:solidFill>
                <a:latin typeface="Arial" pitchFamily="34" charset="0"/>
              </a:rPr>
              <a:t>|</a:t>
            </a:r>
            <a:r>
              <a:rPr lang="en-US" sz="1000" dirty="0">
                <a:ea typeface="Verdana" pitchFamily="34" charset="0"/>
                <a:cs typeface="Verdana" pitchFamily="34" charset="0"/>
              </a:rPr>
              <a:t> </a:t>
            </a:r>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200" y="6477000"/>
            <a:ext cx="670505" cy="243820"/>
          </a:xfrm>
          <a:prstGeom prst="rect">
            <a:avLst/>
          </a:prstGeom>
        </p:spPr>
      </p:pic>
      <p:cxnSp>
        <p:nvCxnSpPr>
          <p:cNvPr id="5" name="Straight Connector 4"/>
          <p:cNvCxnSpPr/>
          <p:nvPr/>
        </p:nvCxnSpPr>
        <p:spPr>
          <a:xfrm>
            <a:off x="685800" y="2057400"/>
            <a:ext cx="10744200" cy="0"/>
          </a:xfrm>
          <a:prstGeom prst="line">
            <a:avLst/>
          </a:prstGeom>
          <a:ln>
            <a:gradFill flip="none" rotWithShape="1">
              <a:gsLst>
                <a:gs pos="0">
                  <a:schemeClr val="accent1">
                    <a:lumMod val="5000"/>
                    <a:lumOff val="95000"/>
                  </a:schemeClr>
                </a:gs>
                <a:gs pos="26000">
                  <a:schemeClr val="tx2"/>
                </a:gs>
                <a:gs pos="77000">
                  <a:schemeClr val="tx2"/>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85800" y="4800600"/>
            <a:ext cx="10744200" cy="0"/>
          </a:xfrm>
          <a:prstGeom prst="line">
            <a:avLst/>
          </a:prstGeom>
          <a:ln>
            <a:gradFill flip="none" rotWithShape="1">
              <a:gsLst>
                <a:gs pos="0">
                  <a:schemeClr val="accent1">
                    <a:lumMod val="5000"/>
                    <a:lumOff val="95000"/>
                  </a:schemeClr>
                </a:gs>
                <a:gs pos="26000">
                  <a:schemeClr val="tx2"/>
                </a:gs>
                <a:gs pos="77000">
                  <a:schemeClr val="tx2"/>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11666483" y="0"/>
            <a:ext cx="533399" cy="6858000"/>
            <a:chOff x="1" y="0"/>
            <a:chExt cx="380999" cy="6858000"/>
          </a:xfrm>
        </p:grpSpPr>
        <p:sp>
          <p:nvSpPr>
            <p:cNvPr id="32" name="Rectangle 31"/>
            <p:cNvSpPr/>
            <p:nvPr/>
          </p:nvSpPr>
          <p:spPr bwMode="auto">
            <a:xfrm>
              <a:off x="1" y="0"/>
              <a:ext cx="380999" cy="3276600"/>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3" name="Rectangle 32"/>
            <p:cNvSpPr/>
            <p:nvPr/>
          </p:nvSpPr>
          <p:spPr bwMode="auto">
            <a:xfrm>
              <a:off x="1" y="3505200"/>
              <a:ext cx="380999" cy="33528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2"/>
                </a:solidFill>
                <a:effectLst/>
                <a:latin typeface="Arial" charset="0"/>
              </a:endParaRPr>
            </a:p>
          </p:txBody>
        </p:sp>
      </p:grpSp>
    </p:spTree>
    <p:extLst>
      <p:ext uri="{BB962C8B-B14F-4D97-AF65-F5344CB8AC3E}">
        <p14:creationId xmlns:p14="http://schemas.microsoft.com/office/powerpoint/2010/main" val="1414530910"/>
      </p:ext>
    </p:extLst>
  </p:cSld>
  <p:clrMapOvr>
    <a:masterClrMapping/>
  </p:clrMapOvr>
  <p:hf hdr="0" ftr="0" dt="0"/>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498603"/>
            <a:ext cx="5384800" cy="4525963"/>
          </a:xfrm>
        </p:spPr>
        <p:txBody>
          <a:bodyPr>
            <a:noAutofit/>
          </a:bodyPr>
          <a:lstStyle>
            <a:lvl1pPr>
              <a:defRPr sz="2000">
                <a:latin typeface="Arial" pitchFamily="34" charset="0"/>
              </a:defRPr>
            </a:lvl1pPr>
            <a:lvl2pPr>
              <a:defRPr sz="2000">
                <a:latin typeface="Arial" pitchFamily="34" charset="0"/>
              </a:defRPr>
            </a:lvl2pPr>
            <a:lvl3pPr>
              <a:defRPr sz="1800">
                <a:latin typeface="Arial" pitchFamily="34" charset="0"/>
              </a:defRPr>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400800" y="1498603"/>
            <a:ext cx="5384800" cy="4525963"/>
          </a:xfrm>
        </p:spPr>
        <p:txBody>
          <a:bodyPr>
            <a:noAutofit/>
          </a:bodyPr>
          <a:lstStyle>
            <a:lvl1pPr>
              <a:defRPr sz="2000">
                <a:latin typeface="Arial" pitchFamily="34" charset="0"/>
              </a:defRPr>
            </a:lvl1pPr>
            <a:lvl2pPr>
              <a:defRPr sz="2000">
                <a:latin typeface="Arial" pitchFamily="34" charset="0"/>
              </a:defRPr>
            </a:lvl2pPr>
            <a:lvl3pPr>
              <a:defRPr sz="1800">
                <a:latin typeface="Arial" pitchFamily="34" charset="0"/>
              </a:defRPr>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41236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812800" y="274640"/>
            <a:ext cx="10972800" cy="868363"/>
          </a:xfrm>
          <a:prstGeom prst="rect">
            <a:avLst/>
          </a:prstGeom>
        </p:spPr>
        <p:txBody>
          <a:bodyPr vert="horz" lIns="91440" tIns="45720" rIns="91440" bIns="45720" rtlCol="0" anchor="ctr" anchorCtr="0">
            <a:normAutofit/>
          </a:bodyPr>
          <a:lstStyle>
            <a:lvl1pPr>
              <a:lnSpc>
                <a:spcPts val="3200"/>
              </a:lnSpc>
              <a:defRPr lang="en-US"/>
            </a:lvl1pPr>
          </a:lstStyle>
          <a:p>
            <a:r>
              <a:rPr lang="en-US"/>
              <a:t>Click to edit Master title style</a:t>
            </a:r>
          </a:p>
        </p:txBody>
      </p:sp>
    </p:spTree>
    <p:extLst>
      <p:ext uri="{BB962C8B-B14F-4D97-AF65-F5344CB8AC3E}">
        <p14:creationId xmlns:p14="http://schemas.microsoft.com/office/powerpoint/2010/main" val="109511485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No Title and Rule">
    <p:spTree>
      <p:nvGrpSpPr>
        <p:cNvPr id="1" name=""/>
        <p:cNvGrpSpPr/>
        <p:nvPr/>
      </p:nvGrpSpPr>
      <p:grpSpPr>
        <a:xfrm>
          <a:off x="0" y="0"/>
          <a:ext cx="0" cy="0"/>
          <a:chOff x="0" y="0"/>
          <a:chExt cx="0" cy="0"/>
        </a:xfrm>
      </p:grpSpPr>
      <p:sp>
        <p:nvSpPr>
          <p:cNvPr id="2" name="Rectangle 1"/>
          <p:cNvSpPr/>
          <p:nvPr/>
        </p:nvSpPr>
        <p:spPr>
          <a:xfrm>
            <a:off x="800100" y="1162058"/>
            <a:ext cx="11049000" cy="25717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 name="Rectangle 2"/>
          <p:cNvSpPr/>
          <p:nvPr/>
        </p:nvSpPr>
        <p:spPr>
          <a:xfrm>
            <a:off x="800100" y="1162058"/>
            <a:ext cx="11049000" cy="25717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Tree>
    <p:extLst>
      <p:ext uri="{BB962C8B-B14F-4D97-AF65-F5344CB8AC3E}">
        <p14:creationId xmlns:p14="http://schemas.microsoft.com/office/powerpoint/2010/main" val="273764319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Blank Slide - Large Imag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81639" y="6540147"/>
            <a:ext cx="670505" cy="243820"/>
          </a:xfrm>
          <a:prstGeom prst="rect">
            <a:avLst/>
          </a:prstGeom>
        </p:spPr>
      </p:pic>
      <p:sp>
        <p:nvSpPr>
          <p:cNvPr id="5" name="Rectangle 4"/>
          <p:cNvSpPr/>
          <p:nvPr/>
        </p:nvSpPr>
        <p:spPr>
          <a:xfrm>
            <a:off x="838200" y="6629400"/>
            <a:ext cx="5763390" cy="123111"/>
          </a:xfrm>
          <a:prstGeom prst="rect">
            <a:avLst/>
          </a:prstGeom>
        </p:spPr>
        <p:txBody>
          <a:bodyPr wrap="square" lIns="0" tIns="0" rIns="0" bIns="0">
            <a:spAutoFit/>
          </a:bodyPr>
          <a:lstStyle/>
          <a:p>
            <a:r>
              <a:rPr lang="en-US" altLang="en-US" sz="800" dirty="0">
                <a:solidFill>
                  <a:schemeClr val="tx1">
                    <a:lumMod val="50000"/>
                    <a:lumOff val="50000"/>
                  </a:schemeClr>
                </a:solidFill>
                <a:latin typeface="Arial" pitchFamily="34" charset="0"/>
                <a:cs typeface="Arial" pitchFamily="34" charset="0"/>
              </a:rPr>
              <a:t>© 2017 The MITRE Corporation. All rights reserved.  For Internal MITRE Use.</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69345810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Final Slide">
    <p:spTree>
      <p:nvGrpSpPr>
        <p:cNvPr id="1" name=""/>
        <p:cNvGrpSpPr/>
        <p:nvPr/>
      </p:nvGrpSpPr>
      <p:grpSpPr>
        <a:xfrm>
          <a:off x="0" y="0"/>
          <a:ext cx="0" cy="0"/>
          <a:chOff x="0" y="0"/>
          <a:chExt cx="0" cy="0"/>
        </a:xfrm>
      </p:grpSpPr>
      <p:sp>
        <p:nvSpPr>
          <p:cNvPr id="2" name="Rectangle 1"/>
          <p:cNvSpPr/>
          <p:nvPr/>
        </p:nvSpPr>
        <p:spPr>
          <a:xfrm>
            <a:off x="800100" y="1162058"/>
            <a:ext cx="11049000" cy="25717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 name="Rectangle 2"/>
          <p:cNvSpPr/>
          <p:nvPr/>
        </p:nvSpPr>
        <p:spPr>
          <a:xfrm>
            <a:off x="800100" y="1162058"/>
            <a:ext cx="11049000" cy="25717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grpSp>
        <p:nvGrpSpPr>
          <p:cNvPr id="4" name="Group 3"/>
          <p:cNvGrpSpPr/>
          <p:nvPr/>
        </p:nvGrpSpPr>
        <p:grpSpPr>
          <a:xfrm>
            <a:off x="4180109" y="4759342"/>
            <a:ext cx="3732451" cy="687607"/>
            <a:chOff x="2659017" y="4816914"/>
            <a:chExt cx="3732451" cy="687607"/>
          </a:xfrm>
        </p:grpSpPr>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9017" y="4940349"/>
              <a:ext cx="443605" cy="443605"/>
            </a:xfrm>
            <a:prstGeom prst="rect">
              <a:avLst/>
            </a:prstGeom>
          </p:spPr>
        </p:pic>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4271" y="4982267"/>
              <a:ext cx="377994" cy="377994"/>
            </a:xfrm>
            <a:prstGeom prst="rect">
              <a:avLst/>
            </a:prstGeom>
          </p:spPr>
        </p:pic>
        <p:pic>
          <p:nvPicPr>
            <p:cNvPr id="7" name="Picture 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90385" y="4959899"/>
              <a:ext cx="1114344" cy="413237"/>
            </a:xfrm>
            <a:prstGeom prst="rect">
              <a:avLst/>
            </a:prstGeom>
          </p:spPr>
        </p:pic>
        <p:pic>
          <p:nvPicPr>
            <p:cNvPr id="8" name="Picture 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01766" y="4816914"/>
              <a:ext cx="972527" cy="687607"/>
            </a:xfrm>
            <a:prstGeom prst="rect">
              <a:avLst/>
            </a:prstGeom>
          </p:spPr>
        </p:pic>
        <p:pic>
          <p:nvPicPr>
            <p:cNvPr id="9" name="Picture 8">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05535" y="4973550"/>
              <a:ext cx="385933" cy="385933"/>
            </a:xfrm>
            <a:prstGeom prst="rect">
              <a:avLst/>
            </a:prstGeom>
          </p:spPr>
        </p:pic>
      </p:grpSp>
      <p:sp>
        <p:nvSpPr>
          <p:cNvPr id="10" name="TextBox 9"/>
          <p:cNvSpPr txBox="1"/>
          <p:nvPr/>
        </p:nvSpPr>
        <p:spPr>
          <a:xfrm>
            <a:off x="3153845" y="2396381"/>
            <a:ext cx="5784978" cy="2277547"/>
          </a:xfrm>
          <a:prstGeom prst="rect">
            <a:avLst/>
          </a:prstGeom>
          <a:noFill/>
        </p:spPr>
        <p:txBody>
          <a:bodyPr wrap="square" rtlCol="0">
            <a:spAutoFit/>
          </a:bodyPr>
          <a:lstStyle/>
          <a:p>
            <a:pPr algn="ctr">
              <a:spcAft>
                <a:spcPts val="600"/>
              </a:spcAft>
            </a:pPr>
            <a:r>
              <a:rPr lang="en-US" sz="1600" dirty="0">
                <a:solidFill>
                  <a:schemeClr val="tx1">
                    <a:lumMod val="50000"/>
                    <a:lumOff val="50000"/>
                  </a:schemeClr>
                </a:solidFill>
              </a:rPr>
              <a:t>MITRE is a not-for-profit organization whose sole focus is to operate federally funded research and development centers, or FFRDCs. Independent and objective, we take on some of our nation's—and the world’s—most critical challenges and provide innovative, practical solutions.</a:t>
            </a:r>
          </a:p>
          <a:p>
            <a:pPr marL="0" lvl="1" algn="ctr">
              <a:spcAft>
                <a:spcPts val="600"/>
              </a:spcAft>
            </a:pPr>
            <a:r>
              <a:rPr lang="en-US" dirty="0">
                <a:solidFill>
                  <a:schemeClr val="tx1">
                    <a:lumMod val="50000"/>
                    <a:lumOff val="50000"/>
                  </a:schemeClr>
                </a:solidFill>
              </a:rPr>
              <a:t>Learn and share more about MITRE, FFRDCs,</a:t>
            </a:r>
            <a:br>
              <a:rPr lang="en-US" dirty="0">
                <a:solidFill>
                  <a:schemeClr val="tx1">
                    <a:lumMod val="50000"/>
                    <a:lumOff val="50000"/>
                  </a:schemeClr>
                </a:solidFill>
              </a:rPr>
            </a:br>
            <a:r>
              <a:rPr lang="en-US" dirty="0">
                <a:solidFill>
                  <a:schemeClr val="tx1">
                    <a:lumMod val="50000"/>
                    <a:lumOff val="50000"/>
                  </a:schemeClr>
                </a:solidFill>
              </a:rPr>
              <a:t>and our unique value at </a:t>
            </a:r>
            <a:r>
              <a:rPr lang="en-US" u="sng" dirty="0">
                <a:solidFill>
                  <a:schemeClr val="tx1">
                    <a:lumMod val="50000"/>
                    <a:lumOff val="50000"/>
                  </a:schemeClr>
                </a:solidFill>
                <a:hlinkClick r:id="rId12"/>
              </a:rPr>
              <a:t>www.mitre.org</a:t>
            </a:r>
            <a:r>
              <a:rPr lang="en-US" dirty="0">
                <a:solidFill>
                  <a:schemeClr val="tx1">
                    <a:lumMod val="50000"/>
                    <a:lumOff val="50000"/>
                  </a:schemeClr>
                </a:solidFill>
              </a:rPr>
              <a:t> </a:t>
            </a:r>
          </a:p>
          <a:p>
            <a:pPr algn="ctr">
              <a:spcAft>
                <a:spcPts val="600"/>
              </a:spcAft>
            </a:pPr>
            <a:r>
              <a:rPr lang="en-US" sz="1600" dirty="0">
                <a:solidFill>
                  <a:schemeClr val="tx1">
                    <a:lumMod val="50000"/>
                    <a:lumOff val="50000"/>
                  </a:schemeClr>
                </a:solidFill>
              </a:rPr>
              <a:t> </a:t>
            </a:r>
            <a:endParaRPr lang="en-US" sz="1400" dirty="0">
              <a:solidFill>
                <a:schemeClr val="tx1">
                  <a:lumMod val="50000"/>
                  <a:lumOff val="50000"/>
                </a:schemeClr>
              </a:solidFill>
              <a:ea typeface="Verdana" pitchFamily="34" charset="0"/>
              <a:cs typeface="Verdana" pitchFamily="34" charset="0"/>
            </a:endParaRPr>
          </a:p>
        </p:txBody>
      </p:sp>
      <p:pic>
        <p:nvPicPr>
          <p:cNvPr id="11" name="Picture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181600" y="1295400"/>
            <a:ext cx="1729468" cy="791415"/>
          </a:xfrm>
          <a:prstGeom prst="rect">
            <a:avLst/>
          </a:prstGeom>
        </p:spPr>
      </p:pic>
    </p:spTree>
    <p:extLst>
      <p:ext uri="{BB962C8B-B14F-4D97-AF65-F5344CB8AC3E}">
        <p14:creationId xmlns:p14="http://schemas.microsoft.com/office/powerpoint/2010/main" val="15011493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2800" y="274640"/>
            <a:ext cx="10972800" cy="868363"/>
          </a:xfrm>
          <a:prstGeom prst="rect">
            <a:avLst/>
          </a:prstGeom>
        </p:spPr>
        <p:txBody>
          <a:bodyPr vert="horz" lIns="91440" tIns="45720" rIns="91440" bIns="45720" rtlCol="0" anchor="ctr" anchorCtr="0">
            <a:noAutofit/>
          </a:bodyPr>
          <a:lstStyle/>
          <a:p>
            <a:r>
              <a:rPr lang="en-US"/>
              <a:t>Click to edit Master title style</a:t>
            </a:r>
          </a:p>
        </p:txBody>
      </p:sp>
      <p:sp>
        <p:nvSpPr>
          <p:cNvPr id="3" name="Text Placeholder 2"/>
          <p:cNvSpPr>
            <a:spLocks noGrp="1"/>
          </p:cNvSpPr>
          <p:nvPr>
            <p:ph type="body" idx="1"/>
          </p:nvPr>
        </p:nvSpPr>
        <p:spPr>
          <a:xfrm>
            <a:off x="812800" y="1447801"/>
            <a:ext cx="10972800" cy="4943475"/>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cxnSp>
        <p:nvCxnSpPr>
          <p:cNvPr id="9" name="Straight Connector 8"/>
          <p:cNvCxnSpPr/>
          <p:nvPr/>
        </p:nvCxnSpPr>
        <p:spPr bwMode="auto">
          <a:xfrm>
            <a:off x="824412" y="1295400"/>
            <a:ext cx="10961189" cy="0"/>
          </a:xfrm>
          <a:prstGeom prst="line">
            <a:avLst/>
          </a:prstGeom>
          <a:solidFill>
            <a:srgbClr val="FFCC99"/>
          </a:solidFill>
          <a:ln w="12700" cap="flat" cmpd="sng" algn="ctr">
            <a:solidFill>
              <a:srgbClr val="C1CD23"/>
            </a:solidFill>
            <a:prstDash val="solid"/>
            <a:round/>
            <a:headEnd type="none" w="med" len="med"/>
            <a:tailEnd type="none" w="med" len="med"/>
          </a:ln>
          <a:effectLst/>
        </p:spPr>
      </p:cxnSp>
      <p:sp>
        <p:nvSpPr>
          <p:cNvPr id="10" name="Rectangle 9"/>
          <p:cNvSpPr/>
          <p:nvPr/>
        </p:nvSpPr>
        <p:spPr bwMode="auto">
          <a:xfrm>
            <a:off x="2" y="1"/>
            <a:ext cx="405352" cy="1219200"/>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1" name="Rectangle 10"/>
          <p:cNvSpPr/>
          <p:nvPr/>
        </p:nvSpPr>
        <p:spPr bwMode="auto">
          <a:xfrm>
            <a:off x="2" y="1371601"/>
            <a:ext cx="405352" cy="54864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2"/>
              </a:solidFill>
              <a:effectLst/>
              <a:latin typeface="Arial" charset="0"/>
            </a:endParaRPr>
          </a:p>
        </p:txBody>
      </p:sp>
      <p:sp>
        <p:nvSpPr>
          <p:cNvPr id="13" name="TextBox 12"/>
          <p:cNvSpPr txBox="1"/>
          <p:nvPr/>
        </p:nvSpPr>
        <p:spPr>
          <a:xfrm>
            <a:off x="9765909" y="64176"/>
            <a:ext cx="2138947" cy="246221"/>
          </a:xfrm>
          <a:prstGeom prst="rect">
            <a:avLst/>
          </a:prstGeom>
          <a:noFill/>
        </p:spPr>
        <p:txBody>
          <a:bodyPr wrap="square" rtlCol="0">
            <a:spAutoFit/>
          </a:bodyPr>
          <a:lstStyle/>
          <a:p>
            <a:pPr marL="0" marR="0" indent="0" algn="r" defTabSz="914377" rtl="0" eaLnBrk="1" fontAlgn="auto" latinLnBrk="0" hangingPunct="1">
              <a:lnSpc>
                <a:spcPct val="100000"/>
              </a:lnSpc>
              <a:spcBef>
                <a:spcPts val="0"/>
              </a:spcBef>
              <a:spcAft>
                <a:spcPts val="600"/>
              </a:spcAft>
              <a:buClrTx/>
              <a:buSzTx/>
              <a:buFontTx/>
              <a:buNone/>
              <a:tabLst/>
              <a:defRPr/>
            </a:pPr>
            <a:r>
              <a:rPr lang="en-US" sz="1000">
                <a:solidFill>
                  <a:srgbClr val="C1CD23"/>
                </a:solidFill>
                <a:latin typeface="Arial" pitchFamily="34" charset="0"/>
              </a:rPr>
              <a:t>|</a:t>
            </a:r>
            <a:r>
              <a:rPr lang="en-US" sz="1000">
                <a:latin typeface="Arial" pitchFamily="34" charset="0"/>
              </a:rPr>
              <a:t> </a:t>
            </a:r>
            <a:fld id="{295008BC-DA31-4D19-837B-EFA4386B05F5}" type="slidenum">
              <a:rPr lang="en-US" sz="1000" smtClean="0">
                <a:solidFill>
                  <a:schemeClr val="tx1">
                    <a:lumMod val="50000"/>
                    <a:lumOff val="50000"/>
                  </a:schemeClr>
                </a:solidFill>
                <a:latin typeface="Arial" pitchFamily="34" charset="0"/>
              </a:rPr>
              <a:pPr marL="0" marR="0" indent="0" algn="r" defTabSz="914377" rtl="0" eaLnBrk="1" fontAlgn="auto" latinLnBrk="0" hangingPunct="1">
                <a:lnSpc>
                  <a:spcPct val="100000"/>
                </a:lnSpc>
                <a:spcBef>
                  <a:spcPts val="0"/>
                </a:spcBef>
                <a:spcAft>
                  <a:spcPts val="600"/>
                </a:spcAft>
                <a:buClrTx/>
                <a:buSzTx/>
                <a:buFontTx/>
                <a:buNone/>
                <a:tabLst/>
                <a:defRPr/>
              </a:pPr>
              <a:t>‹#›</a:t>
            </a:fld>
            <a:r>
              <a:rPr lang="en-US" sz="1000">
                <a:latin typeface="Arial" pitchFamily="34" charset="0"/>
              </a:rPr>
              <a:t> </a:t>
            </a:r>
            <a:r>
              <a:rPr lang="en-US" sz="1000">
                <a:solidFill>
                  <a:srgbClr val="C1CD23"/>
                </a:solidFill>
                <a:latin typeface="Arial" pitchFamily="34" charset="0"/>
              </a:rPr>
              <a:t>|</a:t>
            </a:r>
            <a:r>
              <a:rPr lang="en-US" sz="1000">
                <a:ea typeface="Verdana" pitchFamily="34" charset="0"/>
                <a:cs typeface="Verdana" pitchFamily="34" charset="0"/>
              </a:rPr>
              <a:t> </a:t>
            </a:r>
          </a:p>
        </p:txBody>
      </p:sp>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81639" y="6540147"/>
            <a:ext cx="670505" cy="243820"/>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81639" y="6540147"/>
            <a:ext cx="670505" cy="243820"/>
          </a:xfrm>
          <a:prstGeom prst="rect">
            <a:avLst/>
          </a:prstGeom>
        </p:spPr>
      </p:pic>
      <p:sp>
        <p:nvSpPr>
          <p:cNvPr id="20" name="Rectangle 19"/>
          <p:cNvSpPr/>
          <p:nvPr/>
        </p:nvSpPr>
        <p:spPr>
          <a:xfrm>
            <a:off x="838200" y="6629400"/>
            <a:ext cx="5763390" cy="123111"/>
          </a:xfrm>
          <a:prstGeom prst="rect">
            <a:avLst/>
          </a:prstGeom>
        </p:spPr>
        <p:txBody>
          <a:bodyPr wrap="square" lIns="0" tIns="0" rIns="0" bIns="0">
            <a:spAutoFit/>
          </a:bodyPr>
          <a:lstStyle/>
          <a:p>
            <a:r>
              <a:rPr lang="en-US" altLang="en-US" sz="800" dirty="0">
                <a:solidFill>
                  <a:schemeClr val="tx1">
                    <a:lumMod val="50000"/>
                    <a:lumOff val="50000"/>
                  </a:schemeClr>
                </a:solidFill>
                <a:latin typeface="Arial" pitchFamily="34" charset="0"/>
                <a:cs typeface="Arial" pitchFamily="34" charset="0"/>
              </a:rPr>
              <a:t>© 2017 The MITRE Corporation. All rights reserved.  For Internal MITRE Use.</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48955030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Lst>
  <p:hf hdr="0" ftr="0" dt="0"/>
  <p:txStyles>
    <p:titleStyle>
      <a:lvl1pPr algn="l" defTabSz="914377" rtl="0" eaLnBrk="1" latinLnBrk="0" hangingPunct="1">
        <a:lnSpc>
          <a:spcPts val="3200"/>
        </a:lnSpc>
        <a:spcBef>
          <a:spcPct val="0"/>
        </a:spcBef>
        <a:buNone/>
        <a:defRPr lang="en-US" sz="3600" b="1" kern="1200">
          <a:solidFill>
            <a:schemeClr val="tx2"/>
          </a:solidFill>
          <a:latin typeface="Arial" pitchFamily="34" charset="0"/>
          <a:ea typeface="Verdana" pitchFamily="34" charset="0"/>
          <a:cs typeface="Arial" pitchFamily="34" charset="0"/>
        </a:defRPr>
      </a:lvl1pPr>
    </p:titleStyle>
    <p:bodyStyle>
      <a:lvl1pPr marL="231769" indent="-231769" algn="l" defTabSz="914377" rtl="0" eaLnBrk="1" latinLnBrk="0" hangingPunct="1">
        <a:spcBef>
          <a:spcPts val="0"/>
        </a:spcBef>
        <a:spcAft>
          <a:spcPts val="600"/>
        </a:spcAft>
        <a:buClr>
          <a:schemeClr val="tx2"/>
        </a:buClr>
        <a:buSzPct val="120000"/>
        <a:buFont typeface="Wingdings" pitchFamily="2" charset="2"/>
        <a:buChar char="§"/>
        <a:defRPr sz="2400" b="1" kern="1200">
          <a:solidFill>
            <a:schemeClr val="tx1"/>
          </a:solidFill>
          <a:latin typeface="Arial" pitchFamily="34" charset="0"/>
          <a:ea typeface="+mn-ea"/>
          <a:cs typeface="Arial" pitchFamily="34" charset="0"/>
        </a:defRPr>
      </a:lvl1pPr>
      <a:lvl2pPr marL="515926" indent="-228594" algn="l" defTabSz="914377" rtl="0" eaLnBrk="1" latinLnBrk="0" hangingPunct="1">
        <a:spcBef>
          <a:spcPts val="0"/>
        </a:spcBef>
        <a:spcAft>
          <a:spcPts val="600"/>
        </a:spcAft>
        <a:buClr>
          <a:schemeClr val="tx2"/>
        </a:buClr>
        <a:buFont typeface="Arial" pitchFamily="34" charset="0"/>
        <a:buChar char="–"/>
        <a:defRPr sz="2000" kern="1200">
          <a:solidFill>
            <a:schemeClr val="tx1"/>
          </a:solidFill>
          <a:latin typeface="Arial" pitchFamily="34" charset="0"/>
          <a:ea typeface="+mn-ea"/>
          <a:cs typeface="Arial" pitchFamily="34" charset="0"/>
        </a:defRPr>
      </a:lvl2pPr>
      <a:lvl3pPr marL="747695" indent="-231769" algn="l" defTabSz="914377" rtl="0" eaLnBrk="1" latinLnBrk="0" hangingPunct="1">
        <a:spcBef>
          <a:spcPts val="0"/>
        </a:spcBef>
        <a:spcAft>
          <a:spcPts val="600"/>
        </a:spcAft>
        <a:buClr>
          <a:schemeClr val="tx2"/>
        </a:buClr>
        <a:buSzPct val="110000"/>
        <a:buFont typeface="Wingdings" pitchFamily="2" charset="2"/>
        <a:buChar char="§"/>
        <a:defRPr sz="1800" kern="1200">
          <a:solidFill>
            <a:schemeClr val="tx1"/>
          </a:solidFill>
          <a:latin typeface="Arial" pitchFamily="34" charset="0"/>
          <a:ea typeface="+mn-ea"/>
          <a:cs typeface="Arial" pitchFamily="34" charset="0"/>
        </a:defRPr>
      </a:lvl3pPr>
      <a:lvl4pPr marL="1030262" indent="-228594" algn="l" defTabSz="914377" rtl="0" eaLnBrk="1" latinLnBrk="0" hangingPunct="1">
        <a:spcBef>
          <a:spcPts val="0"/>
        </a:spcBef>
        <a:spcAft>
          <a:spcPts val="600"/>
        </a:spcAft>
        <a:buClr>
          <a:schemeClr val="tx2"/>
        </a:buClr>
        <a:buFont typeface="Arial" pitchFamily="34" charset="0"/>
        <a:buChar char="–"/>
        <a:defRPr sz="1800" kern="1200">
          <a:solidFill>
            <a:schemeClr val="tx1"/>
          </a:solidFill>
          <a:latin typeface="Arial" pitchFamily="34" charset="0"/>
          <a:ea typeface="+mn-ea"/>
          <a:cs typeface="Arial" pitchFamily="34" charset="0"/>
        </a:defRPr>
      </a:lvl4pPr>
      <a:lvl5pPr marL="1319180" indent="-228594" algn="l" defTabSz="914377" rtl="0" eaLnBrk="1" latinLnBrk="0" hangingPunct="1">
        <a:spcBef>
          <a:spcPts val="0"/>
        </a:spcBef>
        <a:spcAft>
          <a:spcPts val="600"/>
        </a:spcAft>
        <a:buClr>
          <a:schemeClr val="tx2"/>
        </a:buClr>
        <a:buSzPct val="60000"/>
        <a:buFont typeface="Wingdings" pitchFamily="2" charset="2"/>
        <a:buChar char="q"/>
        <a:defRPr sz="1800" kern="1200">
          <a:solidFill>
            <a:schemeClr val="tx1"/>
          </a:solidFill>
          <a:latin typeface="Arial" pitchFamily="34" charset="0"/>
          <a:ea typeface="+mn-ea"/>
          <a:cs typeface="Arial" pitchFamily="34" charset="0"/>
        </a:defRPr>
      </a:lvl5pPr>
      <a:lvl6pPr marL="1608098" indent="-228594" algn="l" defTabSz="914377" rtl="0" eaLnBrk="1" latinLnBrk="0" hangingPunct="1">
        <a:spcBef>
          <a:spcPts val="0"/>
        </a:spcBef>
        <a:spcAft>
          <a:spcPts val="600"/>
        </a:spcAft>
        <a:buClr>
          <a:schemeClr val="tx2"/>
        </a:buClr>
        <a:buFont typeface="Helvetica LT Std" pitchFamily="34" charset="0"/>
        <a:buChar char="–"/>
        <a:defRPr sz="1800" kern="1200">
          <a:solidFill>
            <a:schemeClr val="tx1"/>
          </a:solidFill>
          <a:latin typeface="Arial" pitchFamily="34" charset="0"/>
          <a:ea typeface="+mn-ea"/>
          <a:cs typeface="Arial" pitchFamily="34" charset="0"/>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tiff"/></Relationships>
</file>

<file path=ppt/slides/_rels/slide3.xml.rels><?xml version="1.0" encoding="UTF-8" standalone="yes"?>
<Relationships xmlns="http://schemas.openxmlformats.org/package/2006/relationships"><Relationship Id="rId3" Type="http://schemas.openxmlformats.org/officeDocument/2006/relationships/hyperlink" Target="https://comm.mitre.org/60th/"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www.mitre.org/about/our-histor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84A2CA8-35DF-1A4C-A389-3812B989FB8D}"/>
              </a:ext>
            </a:extLst>
          </p:cNvPr>
          <p:cNvSpPr/>
          <p:nvPr/>
        </p:nvSpPr>
        <p:spPr>
          <a:xfrm>
            <a:off x="914400" y="2286000"/>
            <a:ext cx="11049000" cy="381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Subtitle 4"/>
          <p:cNvSpPr>
            <a:spLocks noGrp="1"/>
          </p:cNvSpPr>
          <p:nvPr>
            <p:ph type="subTitle" idx="1"/>
          </p:nvPr>
        </p:nvSpPr>
        <p:spPr>
          <a:xfrm>
            <a:off x="8915400" y="457200"/>
            <a:ext cx="2854745" cy="316868"/>
          </a:xfrm>
        </p:spPr>
        <p:txBody>
          <a:bodyPr/>
          <a:lstStyle/>
          <a:p>
            <a:pPr algn="r"/>
            <a:r>
              <a:rPr lang="en-US" sz="1400" b="0" dirty="0"/>
              <a:t>March 2018</a:t>
            </a:r>
          </a:p>
        </p:txBody>
      </p:sp>
      <p:pic>
        <p:nvPicPr>
          <p:cNvPr id="7" name="Picture 6">
            <a:extLst>
              <a:ext uri="{FF2B5EF4-FFF2-40B4-BE49-F238E27FC236}">
                <a16:creationId xmlns:a16="http://schemas.microsoft.com/office/drawing/2014/main" id="{34E8149D-61FD-904D-858B-01673E86DB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0302" y="1185262"/>
            <a:ext cx="2977861" cy="2963475"/>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sp>
        <p:nvSpPr>
          <p:cNvPr id="4" name="Title 3"/>
          <p:cNvSpPr>
            <a:spLocks noGrp="1"/>
          </p:cNvSpPr>
          <p:nvPr>
            <p:ph type="ctrTitle" sz="quarter"/>
          </p:nvPr>
        </p:nvSpPr>
        <p:spPr>
          <a:xfrm>
            <a:off x="2143417" y="3767738"/>
            <a:ext cx="8131629" cy="1996313"/>
          </a:xfrm>
        </p:spPr>
        <p:txBody>
          <a:bodyPr>
            <a:normAutofit/>
          </a:bodyPr>
          <a:lstStyle/>
          <a:p>
            <a:pPr algn="ctr"/>
            <a:r>
              <a:rPr lang="en-US" sz="4800" i="1" dirty="0">
                <a:solidFill>
                  <a:schemeClr val="bg1">
                    <a:lumMod val="50000"/>
                  </a:schemeClr>
                </a:solidFill>
              </a:rPr>
              <a:t>Make MITRE History Today</a:t>
            </a:r>
            <a:br>
              <a:rPr lang="en-US" sz="4400" i="1" dirty="0"/>
            </a:br>
            <a:r>
              <a:rPr lang="en-US" sz="3200" b="0" i="1" dirty="0"/>
              <a:t>Celebrating MITRE’s 60</a:t>
            </a:r>
            <a:r>
              <a:rPr lang="en-US" sz="3200" b="0" i="1" baseline="30000" dirty="0"/>
              <a:t>th</a:t>
            </a:r>
            <a:r>
              <a:rPr lang="en-US" sz="3200" b="0" i="1" dirty="0"/>
              <a:t> Anniversary</a:t>
            </a:r>
            <a:endParaRPr lang="en-US" sz="4400" b="0" i="1" dirty="0"/>
          </a:p>
        </p:txBody>
      </p:sp>
    </p:spTree>
    <p:extLst>
      <p:ext uri="{BB962C8B-B14F-4D97-AF65-F5344CB8AC3E}">
        <p14:creationId xmlns:p14="http://schemas.microsoft.com/office/powerpoint/2010/main" val="3531004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57360DA-85B7-A24D-AF96-572B423AE6C9}"/>
              </a:ext>
            </a:extLst>
          </p:cNvPr>
          <p:cNvSpPr/>
          <p:nvPr/>
        </p:nvSpPr>
        <p:spPr>
          <a:xfrm>
            <a:off x="457200" y="4403270"/>
            <a:ext cx="11734800" cy="1997529"/>
          </a:xfrm>
          <a:prstGeom prst="rect">
            <a:avLst/>
          </a:prstGeom>
          <a:gradFill flip="none" rotWithShape="1">
            <a:gsLst>
              <a:gs pos="0">
                <a:schemeClr val="accent4">
                  <a:lumMod val="60000"/>
                  <a:lumOff val="40000"/>
                  <a:alpha val="44000"/>
                </a:schemeClr>
              </a:gs>
              <a:gs pos="50000">
                <a:srgbClr val="92D050">
                  <a:alpha val="31000"/>
                </a:srgbClr>
              </a:gs>
              <a:gs pos="100000">
                <a:schemeClr val="bg1"/>
              </a:gs>
            </a:gsLst>
            <a:lin ang="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a:extLst>
              <a:ext uri="{FF2B5EF4-FFF2-40B4-BE49-F238E27FC236}">
                <a16:creationId xmlns:a16="http://schemas.microsoft.com/office/drawing/2014/main" id="{F081C3D1-3F83-0E49-812C-E1B455276A04}"/>
              </a:ext>
            </a:extLst>
          </p:cNvPr>
          <p:cNvSpPr/>
          <p:nvPr/>
        </p:nvSpPr>
        <p:spPr>
          <a:xfrm>
            <a:off x="457200" y="2590800"/>
            <a:ext cx="11811000" cy="1752600"/>
          </a:xfrm>
          <a:prstGeom prst="rect">
            <a:avLst/>
          </a:prstGeom>
          <a:gradFill flip="none" rotWithShape="1">
            <a:gsLst>
              <a:gs pos="0">
                <a:schemeClr val="accent1">
                  <a:tint val="66000"/>
                  <a:satMod val="160000"/>
                  <a:alpha val="39000"/>
                </a:schemeClr>
              </a:gs>
              <a:gs pos="50000">
                <a:schemeClr val="accent1">
                  <a:tint val="44500"/>
                  <a:satMod val="160000"/>
                  <a:alpha val="60000"/>
                </a:schemeClr>
              </a:gs>
              <a:gs pos="100000">
                <a:schemeClr val="bg1"/>
              </a:gs>
            </a:gsLst>
            <a:lin ang="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149459FD-4948-4018-8998-766BE2007F5D}"/>
              </a:ext>
            </a:extLst>
          </p:cNvPr>
          <p:cNvSpPr>
            <a:spLocks noGrp="1"/>
          </p:cNvSpPr>
          <p:nvPr>
            <p:ph type="title"/>
          </p:nvPr>
        </p:nvSpPr>
        <p:spPr/>
        <p:txBody>
          <a:bodyPr>
            <a:normAutofit fontScale="90000"/>
          </a:bodyPr>
          <a:lstStyle/>
          <a:p>
            <a:r>
              <a:rPr lang="en-US" sz="3100" dirty="0"/>
              <a:t>60</a:t>
            </a:r>
            <a:r>
              <a:rPr lang="en-US" sz="3100" baseline="30000" dirty="0"/>
              <a:t>th</a:t>
            </a:r>
            <a:r>
              <a:rPr lang="en-US" sz="3100" dirty="0"/>
              <a:t> Anniversary Celebration Program Overview</a:t>
            </a:r>
            <a:br>
              <a:rPr lang="en-US" dirty="0"/>
            </a:br>
            <a:r>
              <a:rPr lang="en-US" sz="2200" dirty="0"/>
              <a:t>Anniversary date: Saturday, July 21</a:t>
            </a:r>
          </a:p>
        </p:txBody>
      </p:sp>
      <p:sp>
        <p:nvSpPr>
          <p:cNvPr id="3" name="Content Placeholder 2">
            <a:extLst>
              <a:ext uri="{FF2B5EF4-FFF2-40B4-BE49-F238E27FC236}">
                <a16:creationId xmlns:a16="http://schemas.microsoft.com/office/drawing/2014/main" id="{CF4764BB-8B79-4E69-964E-296F102FC5A3}"/>
              </a:ext>
            </a:extLst>
          </p:cNvPr>
          <p:cNvSpPr>
            <a:spLocks noGrp="1"/>
          </p:cNvSpPr>
          <p:nvPr>
            <p:ph idx="1"/>
          </p:nvPr>
        </p:nvSpPr>
        <p:spPr>
          <a:xfrm>
            <a:off x="812799" y="2667000"/>
            <a:ext cx="11582400" cy="3733799"/>
          </a:xfrm>
        </p:spPr>
        <p:txBody>
          <a:bodyPr>
            <a:normAutofit lnSpcReduction="10000"/>
          </a:bodyPr>
          <a:lstStyle/>
          <a:p>
            <a:pPr marL="0" indent="0">
              <a:buNone/>
            </a:pPr>
            <a:r>
              <a:rPr lang="en-US" sz="2000" dirty="0"/>
              <a:t> Objectives: </a:t>
            </a:r>
          </a:p>
          <a:p>
            <a:pPr marL="744532" lvl="1" indent="-457200">
              <a:buFont typeface="+mj-lt"/>
              <a:buAutoNum type="arabicPeriod"/>
            </a:pPr>
            <a:r>
              <a:rPr lang="en-US" sz="1800" dirty="0"/>
              <a:t>Build on activities already underway (microsite, interactive timeline, employee events, videos)</a:t>
            </a:r>
          </a:p>
          <a:p>
            <a:pPr marL="744532" lvl="1" indent="-457200">
              <a:buFont typeface="+mj-lt"/>
              <a:buAutoNum type="arabicPeriod"/>
            </a:pPr>
            <a:r>
              <a:rPr lang="en-US" sz="1800" dirty="0"/>
              <a:t>Instill enthusiasm and employee pride about MITRE’s heritage</a:t>
            </a:r>
          </a:p>
          <a:p>
            <a:pPr marL="744532" lvl="1" indent="-457200">
              <a:buFont typeface="+mj-lt"/>
              <a:buAutoNum type="arabicPeriod"/>
            </a:pPr>
            <a:r>
              <a:rPr lang="en-US" sz="1800" dirty="0"/>
              <a:t>Celebrate our historical success as a way to articulate our vibrant future to our stakeholders </a:t>
            </a:r>
          </a:p>
          <a:p>
            <a:pPr marL="744532" lvl="1" indent="-457200">
              <a:buFont typeface="+mj-lt"/>
              <a:buAutoNum type="arabicPeriod"/>
            </a:pPr>
            <a:r>
              <a:rPr lang="en-US" sz="1800" dirty="0"/>
              <a:t>Increase awareness of MITRE’s contributions to drive thought leadership and support recruiting</a:t>
            </a:r>
            <a:endParaRPr lang="en-US" sz="2000" dirty="0"/>
          </a:p>
          <a:p>
            <a:pPr marL="0" indent="0">
              <a:buNone/>
            </a:pPr>
            <a:endParaRPr lang="en-US" sz="2000" dirty="0"/>
          </a:p>
          <a:p>
            <a:pPr marL="0" indent="0">
              <a:buNone/>
            </a:pPr>
            <a:r>
              <a:rPr lang="en-US" sz="2000" dirty="0"/>
              <a:t>Audiences: </a:t>
            </a:r>
          </a:p>
          <a:p>
            <a:pPr lvl="1"/>
            <a:r>
              <a:rPr lang="en-US" sz="1800" dirty="0"/>
              <a:t>MITRE staff</a:t>
            </a:r>
          </a:p>
          <a:p>
            <a:pPr lvl="1"/>
            <a:r>
              <a:rPr lang="en-US" sz="1800" dirty="0"/>
              <a:t>Existing and future sponsors </a:t>
            </a:r>
          </a:p>
          <a:p>
            <a:pPr lvl="1"/>
            <a:r>
              <a:rPr lang="en-US" sz="1800" dirty="0"/>
              <a:t>Potential employees, partners, peers and media</a:t>
            </a:r>
          </a:p>
          <a:p>
            <a:pPr lvl="1"/>
            <a:r>
              <a:rPr lang="en-US" sz="1800" dirty="0"/>
              <a:t>Board of Trustees</a:t>
            </a:r>
          </a:p>
          <a:p>
            <a:endParaRPr lang="en-US" dirty="0"/>
          </a:p>
        </p:txBody>
      </p:sp>
      <p:pic>
        <p:nvPicPr>
          <p:cNvPr id="4" name="Picture 3">
            <a:extLst>
              <a:ext uri="{FF2B5EF4-FFF2-40B4-BE49-F238E27FC236}">
                <a16:creationId xmlns:a16="http://schemas.microsoft.com/office/drawing/2014/main" id="{1753434D-EF25-AD45-B0ED-22E6755DFC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7400" y="440895"/>
            <a:ext cx="1411033" cy="1404216"/>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sp>
        <p:nvSpPr>
          <p:cNvPr id="7" name="Rectangle 6">
            <a:extLst>
              <a:ext uri="{FF2B5EF4-FFF2-40B4-BE49-F238E27FC236}">
                <a16:creationId xmlns:a16="http://schemas.microsoft.com/office/drawing/2014/main" id="{967F6915-F4DF-4546-9907-6AF5A67C0876}"/>
              </a:ext>
            </a:extLst>
          </p:cNvPr>
          <p:cNvSpPr/>
          <p:nvPr/>
        </p:nvSpPr>
        <p:spPr>
          <a:xfrm>
            <a:off x="812800" y="1591369"/>
            <a:ext cx="8331200" cy="861774"/>
          </a:xfrm>
          <a:prstGeom prst="rect">
            <a:avLst/>
          </a:prstGeom>
        </p:spPr>
        <p:txBody>
          <a:bodyPr wrap="square">
            <a:spAutoFit/>
          </a:bodyPr>
          <a:lstStyle/>
          <a:p>
            <a:r>
              <a:rPr lang="en-US" sz="2500" b="1" i="1" dirty="0"/>
              <a:t>Year-long cadence of activities to emphasize how </a:t>
            </a:r>
            <a:br>
              <a:rPr lang="en-US" sz="2500" b="1" i="1" dirty="0"/>
            </a:br>
            <a:r>
              <a:rPr lang="en-US" sz="2500" b="1" i="1" dirty="0"/>
              <a:t>MITRE is “making history today”</a:t>
            </a:r>
          </a:p>
        </p:txBody>
      </p:sp>
      <p:pic>
        <p:nvPicPr>
          <p:cNvPr id="8" name="Picture 7">
            <a:extLst>
              <a:ext uri="{FF2B5EF4-FFF2-40B4-BE49-F238E27FC236}">
                <a16:creationId xmlns:a16="http://schemas.microsoft.com/office/drawing/2014/main" id="{6BCFE362-4899-0142-84A4-79A69ADA17D9}"/>
              </a:ext>
            </a:extLst>
          </p:cNvPr>
          <p:cNvPicPr>
            <a:picLocks noChangeAspect="1"/>
          </p:cNvPicPr>
          <p:nvPr/>
        </p:nvPicPr>
        <p:blipFill>
          <a:blip r:embed="rId3"/>
          <a:stretch>
            <a:fillRect/>
          </a:stretch>
        </p:blipFill>
        <p:spPr>
          <a:xfrm>
            <a:off x="502104" y="3198832"/>
            <a:ext cx="621391" cy="621391"/>
          </a:xfrm>
          <a:prstGeom prst="rect">
            <a:avLst/>
          </a:prstGeom>
        </p:spPr>
      </p:pic>
      <p:pic>
        <p:nvPicPr>
          <p:cNvPr id="9" name="Picture 8">
            <a:extLst>
              <a:ext uri="{FF2B5EF4-FFF2-40B4-BE49-F238E27FC236}">
                <a16:creationId xmlns:a16="http://schemas.microsoft.com/office/drawing/2014/main" id="{5176AF5B-D4C1-0243-B65C-5427C9576800}"/>
              </a:ext>
            </a:extLst>
          </p:cNvPr>
          <p:cNvPicPr>
            <a:picLocks noChangeAspect="1"/>
          </p:cNvPicPr>
          <p:nvPr/>
        </p:nvPicPr>
        <p:blipFill>
          <a:blip r:embed="rId4"/>
          <a:stretch>
            <a:fillRect/>
          </a:stretch>
        </p:blipFill>
        <p:spPr>
          <a:xfrm>
            <a:off x="482599" y="5161187"/>
            <a:ext cx="630010" cy="630010"/>
          </a:xfrm>
          <a:prstGeom prst="rect">
            <a:avLst/>
          </a:prstGeom>
        </p:spPr>
      </p:pic>
    </p:spTree>
    <p:extLst>
      <p:ext uri="{BB962C8B-B14F-4D97-AF65-F5344CB8AC3E}">
        <p14:creationId xmlns:p14="http://schemas.microsoft.com/office/powerpoint/2010/main" val="163825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F9970D9-47BF-D94C-A33C-782D2097C94C}"/>
              </a:ext>
            </a:extLst>
          </p:cNvPr>
          <p:cNvSpPr/>
          <p:nvPr/>
        </p:nvSpPr>
        <p:spPr>
          <a:xfrm>
            <a:off x="609600" y="914400"/>
            <a:ext cx="11582400" cy="5334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D0EC7EDA-1C7C-41F7-BC8C-9F24BF8F832D}"/>
              </a:ext>
            </a:extLst>
          </p:cNvPr>
          <p:cNvSpPr>
            <a:spLocks noGrp="1"/>
          </p:cNvSpPr>
          <p:nvPr>
            <p:ph type="title"/>
          </p:nvPr>
        </p:nvSpPr>
        <p:spPr>
          <a:xfrm>
            <a:off x="812800" y="290969"/>
            <a:ext cx="8636000" cy="547231"/>
          </a:xfrm>
        </p:spPr>
        <p:txBody>
          <a:bodyPr>
            <a:normAutofit/>
          </a:bodyPr>
          <a:lstStyle/>
          <a:p>
            <a:r>
              <a:rPr lang="en-US" dirty="0">
                <a:solidFill>
                  <a:schemeClr val="bg1">
                    <a:lumMod val="50000"/>
                  </a:schemeClr>
                </a:solidFill>
              </a:rPr>
              <a:t>SUMMARY: </a:t>
            </a:r>
            <a:r>
              <a:rPr lang="en-US" dirty="0"/>
              <a:t>Current Plan </a:t>
            </a:r>
            <a:r>
              <a:rPr lang="en-US" b="0" dirty="0"/>
              <a:t>vs. </a:t>
            </a:r>
            <a:r>
              <a:rPr lang="en-US" dirty="0"/>
              <a:t>Proposed</a:t>
            </a:r>
          </a:p>
        </p:txBody>
      </p:sp>
      <p:graphicFrame>
        <p:nvGraphicFramePr>
          <p:cNvPr id="4" name="Content Placeholder 3">
            <a:extLst>
              <a:ext uri="{FF2B5EF4-FFF2-40B4-BE49-F238E27FC236}">
                <a16:creationId xmlns:a16="http://schemas.microsoft.com/office/drawing/2014/main" id="{6F5E84B1-2CB0-40A5-8DA9-84872EEBF7E5}"/>
              </a:ext>
            </a:extLst>
          </p:cNvPr>
          <p:cNvGraphicFramePr>
            <a:graphicFrameLocks noGrp="1"/>
          </p:cNvGraphicFramePr>
          <p:nvPr>
            <p:ph idx="1"/>
            <p:extLst>
              <p:ext uri="{D42A27DB-BD31-4B8C-83A1-F6EECF244321}">
                <p14:modId xmlns:p14="http://schemas.microsoft.com/office/powerpoint/2010/main" val="776213828"/>
              </p:ext>
            </p:extLst>
          </p:nvPr>
        </p:nvGraphicFramePr>
        <p:xfrm>
          <a:off x="812799" y="1818640"/>
          <a:ext cx="11224491" cy="4419600"/>
        </p:xfrm>
        <a:graphic>
          <a:graphicData uri="http://schemas.openxmlformats.org/drawingml/2006/table">
            <a:tbl>
              <a:tblPr firstRow="1" bandRow="1">
                <a:tableStyleId>{5C22544A-7EE6-4342-B048-85BDC9FD1C3A}</a:tableStyleId>
              </a:tblPr>
              <a:tblGrid>
                <a:gridCol w="5519809">
                  <a:extLst>
                    <a:ext uri="{9D8B030D-6E8A-4147-A177-3AD203B41FA5}">
                      <a16:colId xmlns:a16="http://schemas.microsoft.com/office/drawing/2014/main" val="3891600063"/>
                    </a:ext>
                  </a:extLst>
                </a:gridCol>
                <a:gridCol w="5704682">
                  <a:extLst>
                    <a:ext uri="{9D8B030D-6E8A-4147-A177-3AD203B41FA5}">
                      <a16:colId xmlns:a16="http://schemas.microsoft.com/office/drawing/2014/main" val="76220759"/>
                    </a:ext>
                  </a:extLst>
                </a:gridCol>
              </a:tblGrid>
              <a:tr h="548640">
                <a:tc>
                  <a:txBody>
                    <a:bodyPr/>
                    <a:lstStyle/>
                    <a:p>
                      <a:pPr marL="0" indent="0">
                        <a:buFont typeface="Arial" panose="020B0604020202020204" pitchFamily="34" charset="0"/>
                        <a:buNone/>
                      </a:pPr>
                      <a:r>
                        <a:rPr lang="en-US" sz="1600" b="1" dirty="0">
                          <a:solidFill>
                            <a:schemeClr val="bg1"/>
                          </a:solidFill>
                        </a:rPr>
                        <a:t>Objectives</a:t>
                      </a:r>
                      <a:r>
                        <a:rPr lang="en-US" sz="1600" b="0" dirty="0">
                          <a:solidFill>
                            <a:schemeClr val="bg1"/>
                          </a:solidFill>
                        </a:rPr>
                        <a:t>: </a:t>
                      </a:r>
                    </a:p>
                    <a:p>
                      <a:pPr marL="285750" indent="-285750">
                        <a:buFont typeface="Arial" panose="020B0604020202020204" pitchFamily="34" charset="0"/>
                        <a:buChar char="•"/>
                      </a:pPr>
                      <a:r>
                        <a:rPr lang="en-US" sz="1600" b="0" dirty="0"/>
                        <a:t>Workforce engagement (primary)</a:t>
                      </a:r>
                    </a:p>
                    <a:p>
                      <a:pPr marL="285750" indent="-285750">
                        <a:buFont typeface="Arial" panose="020B0604020202020204" pitchFamily="34" charset="0"/>
                        <a:buChar char="•"/>
                      </a:pPr>
                      <a:r>
                        <a:rPr lang="en-US" sz="1600" b="0" dirty="0"/>
                        <a:t>Minimal external engagement beyond some digital and social media promotion</a:t>
                      </a:r>
                    </a:p>
                  </a:txBody>
                  <a:tcPr>
                    <a:gradFill>
                      <a:gsLst>
                        <a:gs pos="100000">
                          <a:schemeClr val="tx2">
                            <a:alpha val="77000"/>
                          </a:schemeClr>
                        </a:gs>
                        <a:gs pos="0">
                          <a:schemeClr val="tx2">
                            <a:alpha val="88000"/>
                          </a:schemeClr>
                        </a:gs>
                      </a:gsLst>
                      <a:lin ang="0" scaled="1"/>
                    </a:gradFill>
                  </a:tcPr>
                </a:tc>
                <a:tc>
                  <a:txBody>
                    <a:bodyPr/>
                    <a:lstStyle/>
                    <a:p>
                      <a:r>
                        <a:rPr lang="en-US" sz="1600" dirty="0">
                          <a:solidFill>
                            <a:schemeClr val="bg1"/>
                          </a:solidFill>
                        </a:rPr>
                        <a:t>Objectives: </a:t>
                      </a:r>
                    </a:p>
                    <a:p>
                      <a:pPr marL="285750" indent="-285750">
                        <a:buFont typeface="Arial" panose="020B0604020202020204" pitchFamily="34" charset="0"/>
                        <a:buChar char="•"/>
                      </a:pPr>
                      <a:r>
                        <a:rPr lang="en-US" sz="1600" b="0" dirty="0"/>
                        <a:t>Workforce engagement</a:t>
                      </a:r>
                    </a:p>
                    <a:p>
                      <a:pPr marL="285750" indent="-285750">
                        <a:buFont typeface="Arial" panose="020B0604020202020204" pitchFamily="34" charset="0"/>
                        <a:buChar char="•"/>
                      </a:pPr>
                      <a:r>
                        <a:rPr lang="en-US" sz="1600" b="0" dirty="0"/>
                        <a:t>Engage sponsors; create awareness of MITRE heritage and innovation among industry, influencers and media</a:t>
                      </a:r>
                    </a:p>
                  </a:txBody>
                  <a:tcPr>
                    <a:gradFill>
                      <a:gsLst>
                        <a:gs pos="100000">
                          <a:schemeClr val="tx2">
                            <a:alpha val="77000"/>
                          </a:schemeClr>
                        </a:gs>
                        <a:gs pos="0">
                          <a:schemeClr val="tx2">
                            <a:alpha val="88000"/>
                          </a:schemeClr>
                        </a:gs>
                      </a:gsLst>
                      <a:lin ang="0" scaled="1"/>
                    </a:gradFill>
                  </a:tcPr>
                </a:tc>
                <a:extLst>
                  <a:ext uri="{0D108BD9-81ED-4DB2-BD59-A6C34878D82A}">
                    <a16:rowId xmlns:a16="http://schemas.microsoft.com/office/drawing/2014/main" val="2307934293"/>
                  </a:ext>
                </a:extLst>
              </a:tr>
              <a:tr h="370840">
                <a:tc>
                  <a:txBody>
                    <a:bodyPr/>
                    <a:lstStyle/>
                    <a:p>
                      <a:pPr marL="285750" indent="-285750">
                        <a:buClr>
                          <a:schemeClr val="accent4">
                            <a:lumMod val="50000"/>
                          </a:schemeClr>
                        </a:buClr>
                        <a:buFont typeface="Arial" panose="020B0604020202020204" pitchFamily="34" charset="0"/>
                        <a:buChar char="•"/>
                      </a:pPr>
                      <a:r>
                        <a:rPr lang="en-US" sz="1600" b="0" dirty="0"/>
                        <a:t>60th Site (FJ: </a:t>
                      </a:r>
                      <a:r>
                        <a:rPr lang="en-US" sz="1600" b="0" dirty="0">
                          <a:hlinkClick r:id="rId3"/>
                        </a:rPr>
                        <a:t>60</a:t>
                      </a:r>
                      <a:r>
                        <a:rPr lang="en-US" sz="1600" b="0" dirty="0"/>
                        <a:t>)</a:t>
                      </a:r>
                    </a:p>
                    <a:p>
                      <a:pPr marL="285750" indent="-285750">
                        <a:buClr>
                          <a:schemeClr val="accent4">
                            <a:lumMod val="50000"/>
                          </a:schemeClr>
                        </a:buClr>
                        <a:buFont typeface="Arial" panose="020B0604020202020204" pitchFamily="34" charset="0"/>
                        <a:buChar char="•"/>
                      </a:pPr>
                      <a:r>
                        <a:rPr lang="en-US" sz="1600" b="0" dirty="0"/>
                        <a:t>Document Your Work Toolkit </a:t>
                      </a:r>
                    </a:p>
                    <a:p>
                      <a:pPr marL="285750" indent="-285750">
                        <a:buClr>
                          <a:schemeClr val="accent4">
                            <a:lumMod val="50000"/>
                          </a:schemeClr>
                        </a:buClr>
                        <a:buFont typeface="Arial" panose="020B0604020202020204" pitchFamily="34" charset="0"/>
                        <a:buChar char="•"/>
                      </a:pPr>
                      <a:r>
                        <a:rPr lang="en-US" sz="1600" b="0" dirty="0"/>
                        <a:t>Home Movie Days </a:t>
                      </a:r>
                    </a:p>
                    <a:p>
                      <a:pPr marL="285750" indent="-285750">
                        <a:buClr>
                          <a:schemeClr val="accent4">
                            <a:lumMod val="50000"/>
                          </a:schemeClr>
                        </a:buClr>
                        <a:buFont typeface="Arial" panose="020B0604020202020204" pitchFamily="34" charset="0"/>
                        <a:buChar char="•"/>
                      </a:pPr>
                      <a:r>
                        <a:rPr lang="en-US" sz="1600" b="0" dirty="0"/>
                        <a:t>“Yesterday, Today and Tomorrow” tech displays in Bedford and McLean </a:t>
                      </a:r>
                    </a:p>
                    <a:p>
                      <a:pPr marL="285750" indent="-285750">
                        <a:buClr>
                          <a:schemeClr val="accent4">
                            <a:lumMod val="50000"/>
                          </a:schemeClr>
                        </a:buClr>
                        <a:buFont typeface="Arial" panose="020B0604020202020204" pitchFamily="34" charset="0"/>
                        <a:buChar char="•"/>
                      </a:pPr>
                      <a:r>
                        <a:rPr lang="en-US" sz="1600" b="0" dirty="0"/>
                        <a:t>Celebrate 60</a:t>
                      </a:r>
                      <a:r>
                        <a:rPr lang="en-US" sz="1600" b="0" baseline="30000" dirty="0"/>
                        <a:t>th</a:t>
                      </a:r>
                      <a:r>
                        <a:rPr lang="en-US" sz="1600" b="0" dirty="0"/>
                        <a:t> at existing employee events (BBQs, etc.)</a:t>
                      </a:r>
                    </a:p>
                    <a:p>
                      <a:pPr marL="285750" indent="-285750">
                        <a:buClr>
                          <a:schemeClr val="accent4">
                            <a:lumMod val="50000"/>
                          </a:schemeClr>
                        </a:buClr>
                        <a:buFont typeface="Arial" panose="020B0604020202020204" pitchFamily="34" charset="0"/>
                        <a:buChar char="•"/>
                      </a:pPr>
                      <a:r>
                        <a:rPr lang="en-US" sz="1600" b="0" dirty="0"/>
                        <a:t>SAGE physical and online exhibit</a:t>
                      </a:r>
                      <a:endParaRPr lang="en-US" sz="1600" b="0" dirty="0">
                        <a:highlight>
                          <a:srgbClr val="FFFF00"/>
                        </a:highlight>
                      </a:endParaRPr>
                    </a:p>
                  </a:txBody>
                  <a:tcPr>
                    <a:gradFill>
                      <a:gsLst>
                        <a:gs pos="0">
                          <a:schemeClr val="accent1">
                            <a:lumMod val="75000"/>
                            <a:alpha val="29000"/>
                          </a:schemeClr>
                        </a:gs>
                        <a:gs pos="1000">
                          <a:schemeClr val="bg1">
                            <a:alpha val="42000"/>
                          </a:schemeClr>
                        </a:gs>
                      </a:gsLst>
                      <a:lin ang="0" scaled="1"/>
                    </a:gradFill>
                  </a:tcPr>
                </a:tc>
                <a:tc>
                  <a:txBody>
                    <a:bodyPr/>
                    <a:lstStyle/>
                    <a:p>
                      <a:r>
                        <a:rPr lang="en-US" sz="1600" b="0" i="1" u="none" dirty="0"/>
                        <a:t>All activities at left plus:</a:t>
                      </a:r>
                    </a:p>
                    <a:p>
                      <a:endParaRPr lang="en-US" sz="1600" b="0" i="1" u="none" dirty="0"/>
                    </a:p>
                    <a:p>
                      <a:r>
                        <a:rPr lang="en-US" sz="1600" b="1" dirty="0"/>
                        <a:t>60</a:t>
                      </a:r>
                      <a:r>
                        <a:rPr lang="en-US" sz="1600" b="1" baseline="30000" dirty="0"/>
                        <a:t>th</a:t>
                      </a:r>
                      <a:r>
                        <a:rPr lang="en-US" sz="1600" b="1" dirty="0"/>
                        <a:t> Anniversary Celebration Gala – McLean</a:t>
                      </a:r>
                    </a:p>
                    <a:p>
                      <a:r>
                        <a:rPr lang="en-US" sz="1600" b="0" dirty="0"/>
                        <a:t>Explore hosting in June during Board of Trustees meetings</a:t>
                      </a:r>
                    </a:p>
                    <a:p>
                      <a:endParaRPr lang="en-US" sz="1600" b="1" dirty="0"/>
                    </a:p>
                    <a:p>
                      <a:r>
                        <a:rPr lang="en-US" sz="1600" b="1" dirty="0"/>
                        <a:t>Attendees: current / potential sponsors (government and commercial), BoT, partners, industry, and peers</a:t>
                      </a:r>
                    </a:p>
                  </a:txBody>
                  <a:tcPr>
                    <a:gradFill>
                      <a:gsLst>
                        <a:gs pos="0">
                          <a:schemeClr val="accent1">
                            <a:lumMod val="75000"/>
                            <a:alpha val="29000"/>
                          </a:schemeClr>
                        </a:gs>
                        <a:gs pos="1000">
                          <a:schemeClr val="bg1">
                            <a:alpha val="42000"/>
                          </a:schemeClr>
                        </a:gs>
                      </a:gsLst>
                      <a:lin ang="0" scaled="1"/>
                    </a:gradFill>
                  </a:tcPr>
                </a:tc>
                <a:extLst>
                  <a:ext uri="{0D108BD9-81ED-4DB2-BD59-A6C34878D82A}">
                    <a16:rowId xmlns:a16="http://schemas.microsoft.com/office/drawing/2014/main" val="2876788091"/>
                  </a:ext>
                </a:extLst>
              </a:tr>
              <a:tr h="370840">
                <a:tc>
                  <a:txBody>
                    <a:bodyPr/>
                    <a:lstStyle/>
                    <a:p>
                      <a:r>
                        <a:rPr lang="en-US" sz="1600" b="1" dirty="0"/>
                        <a:t>Secondary focus on external engagement</a:t>
                      </a:r>
                    </a:p>
                    <a:p>
                      <a:pPr marL="285750" lvl="0" indent="-285750">
                        <a:buFont typeface="Arial" panose="020B0604020202020204" pitchFamily="34" charset="0"/>
                        <a:buChar char="•"/>
                      </a:pPr>
                      <a:r>
                        <a:rPr lang="en-US" sz="1600" b="0" dirty="0"/>
                        <a:t>“Yesterday, Today and Tomorrow” online displays shared on social media channels</a:t>
                      </a:r>
                    </a:p>
                    <a:p>
                      <a:pPr marL="285750" lvl="0" indent="-285750">
                        <a:buFont typeface="Arial" panose="020B0604020202020204" pitchFamily="34" charset="0"/>
                        <a:buChar char="•"/>
                      </a:pPr>
                      <a:r>
                        <a:rPr lang="en-US" sz="1600" b="0" dirty="0"/>
                        <a:t>Updated timeline on mitre.org (</a:t>
                      </a:r>
                      <a:r>
                        <a:rPr lang="en-US" sz="1600" b="0" dirty="0">
                          <a:hlinkClick r:id="rId4"/>
                        </a:rPr>
                        <a:t>See it here</a:t>
                      </a:r>
                      <a:r>
                        <a:rPr lang="en-US" sz="1600" b="0" dirty="0"/>
                        <a:t>)</a:t>
                      </a:r>
                    </a:p>
                    <a:p>
                      <a:pPr marL="285750" lvl="0" indent="-285750">
                        <a:buFont typeface="Arial" panose="020B0604020202020204" pitchFamily="34" charset="0"/>
                        <a:buChar char="•"/>
                      </a:pPr>
                      <a:r>
                        <a:rPr lang="en-US" sz="1600" b="0" dirty="0" err="1"/>
                        <a:t>SoMe</a:t>
                      </a:r>
                      <a:r>
                        <a:rPr lang="en-US" sz="1600" b="0" dirty="0"/>
                        <a:t>: “60 things you didn’t know about MITRE” </a:t>
                      </a:r>
                    </a:p>
                  </a:txBody>
                  <a:tcPr>
                    <a:solidFill>
                      <a:schemeClr val="bg2">
                        <a:alpha val="74000"/>
                      </a:schemeClr>
                    </a:solidFill>
                  </a:tcPr>
                </a:tc>
                <a:tc>
                  <a:txBody>
                    <a:bodyPr/>
                    <a:lstStyle/>
                    <a:p>
                      <a:pPr marL="285750" lvl="0" indent="-285750" fontAlgn="ctr">
                        <a:buFont typeface="Arial" panose="020B0604020202020204" pitchFamily="34" charset="0"/>
                        <a:buChar char="•"/>
                      </a:pPr>
                      <a:r>
                        <a:rPr lang="en-US" sz="1600" b="0" dirty="0"/>
                        <a:t>Explore historical documentary leveraging timeline content, featuring employees / sponsor milestones</a:t>
                      </a:r>
                    </a:p>
                    <a:p>
                      <a:pPr marL="285750" lvl="0" indent="-285750" fontAlgn="ctr">
                        <a:buFont typeface="Arial" panose="020B0604020202020204" pitchFamily="34" charset="0"/>
                        <a:buChar char="•"/>
                      </a:pPr>
                      <a:r>
                        <a:rPr lang="en-US" sz="1600" b="0" dirty="0"/>
                        <a:t>Create videos highlighting “modern face” of MITRE with new employees, millennials and the </a:t>
                      </a:r>
                      <a:r>
                        <a:rPr lang="en-US" sz="1600" b="0"/>
                        <a:t>contemporary work</a:t>
                      </a:r>
                      <a:endParaRPr lang="en-US" sz="1600" b="0" dirty="0"/>
                    </a:p>
                    <a:p>
                      <a:pPr marL="285750" lvl="0" indent="-285750" fontAlgn="ctr">
                        <a:buFont typeface="Arial" panose="020B0604020202020204" pitchFamily="34" charset="0"/>
                        <a:buChar char="•"/>
                      </a:pPr>
                      <a:r>
                        <a:rPr lang="en-US" sz="1600" b="0" dirty="0"/>
                        <a:t>Explore ‘learning wall’ highlighting sponsor accomplishments over course of MITRE’s history</a:t>
                      </a:r>
                    </a:p>
                  </a:txBody>
                  <a:tcPr>
                    <a:solidFill>
                      <a:schemeClr val="bg2">
                        <a:alpha val="74000"/>
                      </a:schemeClr>
                    </a:solidFill>
                  </a:tcPr>
                </a:tc>
                <a:extLst>
                  <a:ext uri="{0D108BD9-81ED-4DB2-BD59-A6C34878D82A}">
                    <a16:rowId xmlns:a16="http://schemas.microsoft.com/office/drawing/2014/main" val="2479863711"/>
                  </a:ext>
                </a:extLst>
              </a:tr>
            </a:tbl>
          </a:graphicData>
        </a:graphic>
      </p:graphicFrame>
      <p:pic>
        <p:nvPicPr>
          <p:cNvPr id="5" name="Picture 4">
            <a:extLst>
              <a:ext uri="{FF2B5EF4-FFF2-40B4-BE49-F238E27FC236}">
                <a16:creationId xmlns:a16="http://schemas.microsoft.com/office/drawing/2014/main" id="{8BC5D7DE-D6BB-054B-9BD6-51358CBD50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58400" y="290969"/>
            <a:ext cx="1030033" cy="1025057"/>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graphicFrame>
        <p:nvGraphicFramePr>
          <p:cNvPr id="7" name="Table 6">
            <a:extLst>
              <a:ext uri="{FF2B5EF4-FFF2-40B4-BE49-F238E27FC236}">
                <a16:creationId xmlns:a16="http://schemas.microsoft.com/office/drawing/2014/main" id="{758D48F2-E1DC-468F-8F2B-014CC54347E8}"/>
              </a:ext>
            </a:extLst>
          </p:cNvPr>
          <p:cNvGraphicFramePr>
            <a:graphicFrameLocks noGrp="1"/>
          </p:cNvGraphicFramePr>
          <p:nvPr>
            <p:extLst>
              <p:ext uri="{D42A27DB-BD31-4B8C-83A1-F6EECF244321}">
                <p14:modId xmlns:p14="http://schemas.microsoft.com/office/powerpoint/2010/main" val="1792769955"/>
              </p:ext>
            </p:extLst>
          </p:nvPr>
        </p:nvGraphicFramePr>
        <p:xfrm>
          <a:off x="812800" y="1447800"/>
          <a:ext cx="11224491" cy="370840"/>
        </p:xfrm>
        <a:graphic>
          <a:graphicData uri="http://schemas.openxmlformats.org/drawingml/2006/table">
            <a:tbl>
              <a:tblPr firstRow="1" bandRow="1">
                <a:tableStyleId>{5C22544A-7EE6-4342-B048-85BDC9FD1C3A}</a:tableStyleId>
              </a:tblPr>
              <a:tblGrid>
                <a:gridCol w="5519809">
                  <a:extLst>
                    <a:ext uri="{9D8B030D-6E8A-4147-A177-3AD203B41FA5}">
                      <a16:colId xmlns:a16="http://schemas.microsoft.com/office/drawing/2014/main" val="3007250652"/>
                    </a:ext>
                  </a:extLst>
                </a:gridCol>
                <a:gridCol w="5704682">
                  <a:extLst>
                    <a:ext uri="{9D8B030D-6E8A-4147-A177-3AD203B41FA5}">
                      <a16:colId xmlns:a16="http://schemas.microsoft.com/office/drawing/2014/main" val="1336761658"/>
                    </a:ext>
                  </a:extLst>
                </a:gridCol>
              </a:tblGrid>
              <a:tr h="370840">
                <a:tc>
                  <a:txBody>
                    <a:bodyPr/>
                    <a:lstStyle/>
                    <a:p>
                      <a:pPr marL="0" indent="0" algn="ctr">
                        <a:buClr>
                          <a:schemeClr val="accent4">
                            <a:lumMod val="50000"/>
                          </a:schemeClr>
                        </a:buClr>
                        <a:buFont typeface="Arial" panose="020B0604020202020204" pitchFamily="34" charset="0"/>
                        <a:buNone/>
                      </a:pPr>
                      <a:r>
                        <a:rPr lang="en-US" sz="1800" b="1" dirty="0">
                          <a:solidFill>
                            <a:schemeClr val="tx1"/>
                          </a:solidFill>
                        </a:rPr>
                        <a:t>CURRENT PLAN “Internal focus”</a:t>
                      </a:r>
                    </a:p>
                  </a:txBody>
                  <a:tcPr>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PROPOSED PLAN “Internal and external focus”</a:t>
                      </a:r>
                      <a:endParaRPr lang="en-US" sz="1600" b="1" dirty="0"/>
                    </a:p>
                  </a:txBody>
                  <a:tcPr>
                    <a:solidFill>
                      <a:schemeClr val="bg1"/>
                    </a:solidFill>
                  </a:tcPr>
                </a:tc>
                <a:extLst>
                  <a:ext uri="{0D108BD9-81ED-4DB2-BD59-A6C34878D82A}">
                    <a16:rowId xmlns:a16="http://schemas.microsoft.com/office/drawing/2014/main" val="2041622252"/>
                  </a:ext>
                </a:extLst>
              </a:tr>
            </a:tbl>
          </a:graphicData>
        </a:graphic>
      </p:graphicFrame>
    </p:spTree>
    <p:extLst>
      <p:ext uri="{BB962C8B-B14F-4D97-AF65-F5344CB8AC3E}">
        <p14:creationId xmlns:p14="http://schemas.microsoft.com/office/powerpoint/2010/main" val="206329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I&amp;amp;T New Employee Briefing&amp;quot;&quot;/&gt;&lt;property id=&quot;20307&quot; value=&quot;256&quot;/&gt;&lt;/object&gt;&lt;object type=&quot;3&quot; unique_id=&quot;10005&quot;&gt;&lt;property id=&quot;20148&quot; value=&quot;5&quot;/&gt;&lt;property id=&quot;20300&quot; value=&quot;Slide 2 - &amp;quot;Agenda&amp;quot;&quot;/&gt;&lt;property id=&quot;20307&quot; value=&quot;257&quot;/&gt;&lt;/object&gt;&lt;object type=&quot;3&quot; unique_id=&quot;10006&quot;&gt;&lt;property id=&quot;20148&quot; value=&quot;5&quot;/&gt;&lt;property id=&quot;20300&quot; value=&quot;Slide 3 - &amp;quot;Introduction&amp;quot;&quot;/&gt;&lt;property id=&quot;20307&quot; value=&quot;258&quot;/&gt;&lt;/object&gt;&lt;object type=&quot;3&quot; unique_id=&quot;10007&quot;&gt;&lt;property id=&quot;20148&quot; value=&quot;5&quot;/&gt;&lt;property id=&quot;20300&quot; value=&quot;Slide 4 - &amp;quot;CI&amp;amp;T Overview&amp;quot;&quot;/&gt;&lt;property id=&quot;20307&quot; value=&quot;271&quot;/&gt;&lt;/object&gt;&lt;object type=&quot;3&quot; unique_id=&quot;10008&quot;&gt;&lt;property id=&quot;20148&quot; value=&quot;5&quot;/&gt;&lt;property id=&quot;20300&quot; value=&quot;Slide 5 - &amp;quot;CI&amp;amp;T Mission&amp;quot;&quot;/&gt;&lt;property id=&quot;20307&quot; value=&quot;259&quot;/&gt;&lt;/object&gt;&lt;object type=&quot;3&quot; unique_id=&quot;10010&quot;&gt;&lt;property id=&quot;20148&quot; value=&quot;5&quot;/&gt;&lt;property id=&quot;20300&quot; value=&quot;Slide 6&quot;/&gt;&lt;property id=&quot;20307&quot; value=&quot;283&quot;/&gt;&lt;/object&gt;&lt;object type=&quot;3&quot; unique_id=&quot;10011&quot;&gt;&lt;property id=&quot;20148&quot; value=&quot;5&quot;/&gt;&lt;property id=&quot;20300&quot; value=&quot;Slide 7 - &amp;quot;CI&amp;amp;T Structure (Cont.)&amp;quot;&quot;/&gt;&lt;property id=&quot;20307&quot; value=&quot;266&quot;/&gt;&lt;/object&gt;&lt;object type=&quot;3&quot; unique_id=&quot;10012&quot;&gt;&lt;property id=&quot;20148&quot; value=&quot;5&quot;/&gt;&lt;property id=&quot;20300&quot; value=&quot;Slide 8 - &amp;quot;CI&amp;amp;T Structure (Cont.)&amp;quot;&quot;/&gt;&lt;property id=&quot;20307&quot; value=&quot;267&quot;/&gt;&lt;/object&gt;&lt;object type=&quot;3&quot; unique_id=&quot;10013&quot;&gt;&lt;property id=&quot;20148&quot; value=&quot;5&quot;/&gt;&lt;property id=&quot;20300&quot; value=&quot;Slide 10 - &amp;quot;CI&amp;amp;T Structure (Cont.)&amp;quot;&quot;/&gt;&lt;property id=&quot;20307&quot; value=&quot;268&quot;/&gt;&lt;/object&gt;&lt;object type=&quot;3&quot; unique_id=&quot;10014&quot;&gt;&lt;property id=&quot;20148&quot; value=&quot;5&quot;/&gt;&lt;property id=&quot;20300&quot; value=&quot;Slide 9 - &amp;quot;CI&amp;amp;T Structure (Cont.)&amp;quot;&quot;/&gt;&lt;property id=&quot;20307&quot; value=&quot;269&quot;/&gt;&lt;/object&gt;&lt;object type=&quot;3&quot; unique_id=&quot;10015&quot;&gt;&lt;property id=&quot;20148&quot; value=&quot;5&quot;/&gt;&lt;property id=&quot;20300&quot; value=&quot;Slide 11 - &amp;quot;9 Strategic Goals/Dragons&amp;quot;&quot;/&gt;&lt;property id=&quot;20307&quot; value=&quot;265&quot;/&gt;&lt;/object&gt;&lt;object type=&quot;3&quot; unique_id=&quot;10016&quot;&gt;&lt;property id=&quot;20148&quot; value=&quot;5&quot;/&gt;&lt;property id=&quot;20300&quot; value=&quot;Slide 12 - &amp;quot;Services and the Service Portfolio&amp;quot;&quot;/&gt;&lt;property id=&quot;20307&quot; value=&quot;272&quot;/&gt;&lt;/object&gt;&lt;object type=&quot;3&quot; unique_id=&quot;10017&quot;&gt;&lt;property id=&quot;20148&quot; value=&quot;5&quot;/&gt;&lt;property id=&quot;20300&quot; value=&quot;Slide 13 - &amp;quot;CI&amp;amp;T Service Portfolio&amp;quot;&quot;/&gt;&lt;property id=&quot;20307&quot; value=&quot;262&quot;/&gt;&lt;/object&gt;&lt;object type=&quot;3&quot; unique_id=&quot;10018&quot;&gt;&lt;property id=&quot;20148&quot; value=&quot;5&quot;/&gt;&lt;property id=&quot;20300&quot; value=&quot;Slide 14 - &amp;quot;CI&amp;amp;T Services&amp;quot;&quot;/&gt;&lt;property id=&quot;20307&quot; value=&quot;273&quot;/&gt;&lt;/object&gt;&lt;object type=&quot;3&quot; unique_id=&quot;10019&quot;&gt;&lt;property id=&quot;20148&quot; value=&quot;5&quot;/&gt;&lt;property id=&quot;20300&quot; value=&quot;Slide 15 - &amp;quot;MITRE Centers and How CI&amp;amp;T Supports Them&amp;quot;&quot;/&gt;&lt;property id=&quot;20307&quot; value=&quot;274&quot;/&gt;&lt;/object&gt;&lt;object type=&quot;3&quot; unique_id=&quot;10020&quot;&gt;&lt;property id=&quot;20148&quot; value=&quot;5&quot;/&gt;&lt;property id=&quot;20300&quot; value=&quot;Slide 16 - &amp;quot;MITRE Centers&amp;quot;&quot;/&gt;&lt;property id=&quot;20307&quot; value=&quot;276&quot;/&gt;&lt;/object&gt;&lt;object type=&quot;3&quot; unique_id=&quot;10021&quot;&gt;&lt;property id=&quot;20148&quot; value=&quot;5&quot;/&gt;&lt;property id=&quot;20300&quot; value=&quot;Slide 17 - &amp;quot;MITRE Centers (Continued) &amp;quot;&quot;/&gt;&lt;property id=&quot;20307&quot; value=&quot;263&quot;/&gt;&lt;/object&gt;&lt;object type=&quot;3&quot; unique_id=&quot;10022&quot;&gt;&lt;property id=&quot;20148&quot; value=&quot;5&quot;/&gt;&lt;property id=&quot;20300&quot; value=&quot;Slide 18 - &amp;quot;MITRE Centers (Continued) &amp;quot;&quot;/&gt;&lt;property id=&quot;20307&quot; value=&quot;280&quot;/&gt;&lt;/object&gt;&lt;object type=&quot;3&quot; unique_id=&quot;10023&quot;&gt;&lt;property id=&quot;20148&quot; value=&quot;5&quot;/&gt;&lt;property id=&quot;20300&quot; value=&quot;Slide 19 - &amp;quot;MITRE Centers (Continued)&amp;quot;&quot;/&gt;&lt;property id=&quot;20307&quot; value=&quot;278&quot;/&gt;&lt;/object&gt;&lt;object type=&quot;3&quot; unique_id=&quot;10024&quot;&gt;&lt;property id=&quot;20148&quot; value=&quot;5&quot;/&gt;&lt;property id=&quot;20300&quot; value=&quot;Slide 20 - &amp;quot;MITRE Centers (Continued)&amp;quot;&quot;/&gt;&lt;property id=&quot;20307&quot; value=&quot;277&quot;/&gt;&lt;/object&gt;&lt;object type=&quot;3&quot; unique_id=&quot;10025&quot;&gt;&lt;property id=&quot;20148&quot; value=&quot;5&quot;/&gt;&lt;property id=&quot;20300&quot; value=&quot;Slide 21 - &amp;quot;MITRE Centers (Continued)&amp;quot;&quot;/&gt;&lt;property id=&quot;20307&quot; value=&quot;279&quot;/&gt;&lt;/object&gt;&lt;object type=&quot;3&quot; unique_id=&quot;10026&quot;&gt;&lt;property id=&quot;20148&quot; value=&quot;5&quot;/&gt;&lt;property id=&quot;20300&quot; value=&quot;Slide 22 - &amp;quot;MITRE Centers (Continued)&amp;quot;&quot;/&gt;&lt;property id=&quot;20307&quot; value=&quot;281&quot;/&gt;&lt;/object&gt;&lt;object type=&quot;3&quot; unique_id=&quot;10027&quot;&gt;&lt;property id=&quot;20148&quot; value=&quot;5&quot;/&gt;&lt;property id=&quot;20300&quot; value=&quot;Slide 23 - &amp;quot;CI&amp;amp;T Support&amp;quot;&quot;/&gt;&lt;property id=&quot;20307&quot; value=&quot;275&quot;/&gt;&lt;/object&gt;&lt;object type=&quot;3&quot; unique_id=&quot;10028&quot;&gt;&lt;property id=&quot;20148&quot; value=&quot;5&quot;/&gt;&lt;property id=&quot;20300&quot; value=&quot;Slide 24 - &amp;quot;CI&amp;amp;T Decision Making&amp;quot;&quot;/&gt;&lt;property id=&quot;20307&quot; value=&quot;282&quot;/&gt;&lt;/object&gt;&lt;object type=&quot;3&quot; unique_id=&quot;10029&quot;&gt;&lt;property id=&quot;20148&quot; value=&quot;5&quot;/&gt;&lt;property id=&quot;20300&quot; value=&quot;Slide 25 - &amp;quot;Questions and Answers&amp;quot;&quot;/&gt;&lt;property id=&quot;20307&quot; value=&quot;264&quot;/&gt;&lt;/object&gt;&lt;/object&gt;&lt;/object&gt;&lt;/database&gt;"/>
  <p:tag name="SECTOMILLISECCONVERTED" val="1"/>
</p:tagLst>
</file>

<file path=ppt/theme/theme1.xml><?xml version="1.0" encoding="utf-8"?>
<a:theme xmlns:a="http://schemas.openxmlformats.org/drawingml/2006/main" name="MITRE_16x9">
  <a:themeElements>
    <a:clrScheme name="MITRE_Corporate Palette">
      <a:dk1>
        <a:sysClr val="windowText" lastClr="000000"/>
      </a:dk1>
      <a:lt1>
        <a:sysClr val="window" lastClr="FFFFFF"/>
      </a:lt1>
      <a:dk2>
        <a:srgbClr val="005B94"/>
      </a:dk2>
      <a:lt2>
        <a:srgbClr val="DFE1DF"/>
      </a:lt2>
      <a:accent1>
        <a:srgbClr val="00B3DC"/>
      </a:accent1>
      <a:accent2>
        <a:srgbClr val="F7901E"/>
      </a:accent2>
      <a:accent3>
        <a:srgbClr val="FFE23C"/>
      </a:accent3>
      <a:accent4>
        <a:srgbClr val="BED131"/>
      </a:accent4>
      <a:accent5>
        <a:srgbClr val="C64227"/>
      </a:accent5>
      <a:accent6>
        <a:srgbClr val="FFFFFF"/>
      </a:accent6>
      <a:hlink>
        <a:srgbClr val="00B3DC"/>
      </a:hlink>
      <a:folHlink>
        <a:srgbClr val="800080"/>
      </a:folHlink>
    </a:clrScheme>
    <a:fontScheme name="MITRE Corpor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tx1">
              <a:lumMod val="50000"/>
              <a:lumOff val="50000"/>
            </a:schemeClr>
          </a:solidFill>
        </a:ln>
      </a:spPr>
      <a:bodyPr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spcAft>
            <a:spcPts val="600"/>
          </a:spcAft>
          <a:defRPr sz="1600">
            <a:ea typeface="Verdana" pitchFamily="34" charset="0"/>
            <a:cs typeface="Verdana" pitchFamily="34" charset="0"/>
          </a:defRPr>
        </a:defPPr>
      </a:lstStyle>
    </a:txDef>
  </a:objectDefaults>
  <a:extraClrSchemeLst/>
  <a:extLst>
    <a:ext uri="{05A4C25C-085E-4340-85A3-A5531E510DB2}">
      <thm15:themeFamily xmlns:thm15="http://schemas.microsoft.com/office/thememl/2012/main" name="MITRE_16x9" id="{289A9261-1213-4CA8-9A6D-C685FAAF7054}" vid="{8FD27E7A-2E30-4EDA-84D7-6CA85C9005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FA29FC32939F43A2FDA65CC20E3851" ma:contentTypeVersion="0" ma:contentTypeDescription="Create a new document." ma:contentTypeScope="" ma:versionID="2be178f966065aba07bfe70b5ff12c1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7007DD-35F7-482C-9D87-80BEBE55EB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30959DDB-18D6-4497-AA66-F63F2A0B86EC}">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749FFE7C-20E7-42A6-83C9-32D108A618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Default Theme</Template>
  <TotalTime>25593</TotalTime>
  <Words>317</Words>
  <Application>Microsoft Office PowerPoint</Application>
  <PresentationFormat>Widescreen</PresentationFormat>
  <Paragraphs>44</Paragraphs>
  <Slides>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vt:lpstr>
      <vt:lpstr>Calibri</vt:lpstr>
      <vt:lpstr>Helvetica LT Std</vt:lpstr>
      <vt:lpstr>Times New Roman</vt:lpstr>
      <vt:lpstr>Verdana</vt:lpstr>
      <vt:lpstr>Wingdings</vt:lpstr>
      <vt:lpstr>MITRE_16x9</vt:lpstr>
      <vt:lpstr>Make MITRE History Today Celebrating MITRE’s 60th Anniversary</vt:lpstr>
      <vt:lpstr>60th Anniversary Celebration Program Overview Anniversary date: Saturday, July 21</vt:lpstr>
      <vt:lpstr>SUMMARY: Current Plan vs. Proposed</vt:lpstr>
    </vt:vector>
  </TitlesOfParts>
  <Company>The MITRE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CI&amp;T New Employee Briefing</dc:title>
  <dc:creator>Beth Collins</dc:creator>
  <cp:lastModifiedBy>Conn, Alan D.</cp:lastModifiedBy>
  <cp:revision>708</cp:revision>
  <cp:lastPrinted>2018-03-16T20:38:43Z</cp:lastPrinted>
  <dcterms:created xsi:type="dcterms:W3CDTF">2011-02-17T20:29:01Z</dcterms:created>
  <dcterms:modified xsi:type="dcterms:W3CDTF">2018-03-20T20:19:29Z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0x01010026FA29FC32939F43A2FDA65CC20E3851</vt:lpwstr>
  </property>
</Properties>
</file>